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89" r:id="rId2"/>
    <p:sldId id="256" r:id="rId3"/>
    <p:sldId id="257" r:id="rId4"/>
    <p:sldId id="258" r:id="rId5"/>
    <p:sldId id="259" r:id="rId6"/>
    <p:sldId id="260"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296" r:id="rId21"/>
    <p:sldId id="287" r:id="rId2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Untitled Section" id="{001DB9C8-02BE-488F-995F-6128C3E93792}">
          <p14:sldIdLst>
            <p14:sldId id="289"/>
            <p14:sldId id="256"/>
            <p14:sldId id="257"/>
            <p14:sldId id="258"/>
            <p14:sldId id="259"/>
            <p14:sldId id="260"/>
            <p14:sldId id="297"/>
            <p14:sldId id="298"/>
            <p14:sldId id="299"/>
            <p14:sldId id="300"/>
            <p14:sldId id="301"/>
            <p14:sldId id="302"/>
            <p14:sldId id="303"/>
            <p14:sldId id="304"/>
            <p14:sldId id="305"/>
            <p14:sldId id="306"/>
            <p14:sldId id="307"/>
            <p14:sldId id="308"/>
            <p14:sldId id="309"/>
            <p14:sldId id="29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13E"/>
    <a:srgbClr val="BE51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1143000" y="685800"/>
            <a:ext cx="4572000" cy="3429000"/>
          </a:xfrm>
          <a:prstGeom prst="rect">
            <a:avLst/>
          </a:prstGeom>
        </p:spPr>
        <p:txBody>
          <a:bodyPr/>
          <a:lstStyle/>
          <a:p>
            <a:endParaRPr/>
          </a:p>
        </p:txBody>
      </p:sp>
      <p:sp>
        <p:nvSpPr>
          <p:cNvPr id="204" name="Shape 2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0" y="0"/>
            <a:ext cx="12192000" cy="6858000"/>
          </a:xfrm>
          <a:prstGeom prst="rect">
            <a:avLst/>
          </a:prstGeom>
        </p:spPr>
        <p:txBody>
          <a:bodyPr lIns="91439" rIns="91439"/>
          <a:lstStyle/>
          <a:p>
            <a:endParaRP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19" name="Picture Placeholder 2"/>
          <p:cNvSpPr>
            <a:spLocks noGrp="1"/>
          </p:cNvSpPr>
          <p:nvPr>
            <p:ph type="pic" sz="half" idx="21"/>
          </p:nvPr>
        </p:nvSpPr>
        <p:spPr>
          <a:xfrm>
            <a:off x="7369175" y="1109662"/>
            <a:ext cx="3613150" cy="5124451"/>
          </a:xfrm>
          <a:prstGeom prst="rect">
            <a:avLst/>
          </a:prstGeom>
        </p:spPr>
        <p:txBody>
          <a:bodyPr lIns="91439" rIns="9143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7" name="Picture Placeholder 2"/>
          <p:cNvSpPr>
            <a:spLocks noGrp="1"/>
          </p:cNvSpPr>
          <p:nvPr>
            <p:ph type="pic" sz="half" idx="21"/>
          </p:nvPr>
        </p:nvSpPr>
        <p:spPr>
          <a:xfrm>
            <a:off x="0" y="0"/>
            <a:ext cx="4945063" cy="6256338"/>
          </a:xfrm>
          <a:prstGeom prst="rect">
            <a:avLst/>
          </a:prstGeom>
        </p:spPr>
        <p:txBody>
          <a:bodyPr lIns="91439" rIns="91439"/>
          <a:lstStyle/>
          <a:p>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spTree>
      <p:nvGrpSpPr>
        <p:cNvPr id="1" name=""/>
        <p:cNvGrpSpPr/>
        <p:nvPr/>
      </p:nvGrpSpPr>
      <p:grpSpPr>
        <a:xfrm>
          <a:off x="0" y="0"/>
          <a:ext cx="0" cy="0"/>
          <a:chOff x="0" y="0"/>
          <a:chExt cx="0" cy="0"/>
        </a:xfrm>
      </p:grpSpPr>
      <p:sp>
        <p:nvSpPr>
          <p:cNvPr id="35" name="Picture Placeholder 2"/>
          <p:cNvSpPr>
            <a:spLocks noGrp="1"/>
          </p:cNvSpPr>
          <p:nvPr>
            <p:ph type="pic" idx="21"/>
          </p:nvPr>
        </p:nvSpPr>
        <p:spPr>
          <a:xfrm>
            <a:off x="-1" y="-1"/>
            <a:ext cx="6480176" cy="6256340"/>
          </a:xfrm>
          <a:prstGeom prst="rect">
            <a:avLst/>
          </a:prstGeom>
        </p:spPr>
        <p:txBody>
          <a:bodyPr lIns="91439" rIns="91439"/>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_Custom Layout">
    <p:spTree>
      <p:nvGrpSpPr>
        <p:cNvPr id="1" name=""/>
        <p:cNvGrpSpPr/>
        <p:nvPr/>
      </p:nvGrpSpPr>
      <p:grpSpPr>
        <a:xfrm>
          <a:off x="0" y="0"/>
          <a:ext cx="0" cy="0"/>
          <a:chOff x="0" y="0"/>
          <a:chExt cx="0" cy="0"/>
        </a:xfrm>
      </p:grpSpPr>
      <p:sp>
        <p:nvSpPr>
          <p:cNvPr id="43" name="Picture Placeholder 2"/>
          <p:cNvSpPr>
            <a:spLocks noGrp="1"/>
          </p:cNvSpPr>
          <p:nvPr>
            <p:ph type="pic" sz="quarter" idx="21"/>
          </p:nvPr>
        </p:nvSpPr>
        <p:spPr>
          <a:xfrm>
            <a:off x="5713412" y="0"/>
            <a:ext cx="3768726" cy="4021138"/>
          </a:xfrm>
          <a:prstGeom prst="rect">
            <a:avLst/>
          </a:prstGeom>
        </p:spPr>
        <p:txBody>
          <a:bodyPr lIns="91439" rIns="91439"/>
          <a:lstStyle/>
          <a:p>
            <a:endParaRPr/>
          </a:p>
        </p:txBody>
      </p:sp>
      <p:sp>
        <p:nvSpPr>
          <p:cNvPr id="44" name="Picture Placeholder 2"/>
          <p:cNvSpPr>
            <a:spLocks noGrp="1"/>
          </p:cNvSpPr>
          <p:nvPr>
            <p:ph type="pic" sz="quarter" idx="22"/>
          </p:nvPr>
        </p:nvSpPr>
        <p:spPr>
          <a:xfrm>
            <a:off x="8123238" y="2379661"/>
            <a:ext cx="4068763" cy="3876676"/>
          </a:xfrm>
          <a:prstGeom prst="rect">
            <a:avLst/>
          </a:prstGeom>
        </p:spPr>
        <p:txBody>
          <a:bodyPr lIns="91439" rIns="91439"/>
          <a:lstStyle/>
          <a:p>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Custom Layout">
    <p:spTree>
      <p:nvGrpSpPr>
        <p:cNvPr id="1" name=""/>
        <p:cNvGrpSpPr/>
        <p:nvPr/>
      </p:nvGrpSpPr>
      <p:grpSpPr>
        <a:xfrm>
          <a:off x="0" y="0"/>
          <a:ext cx="0" cy="0"/>
          <a:chOff x="0" y="0"/>
          <a:chExt cx="0" cy="0"/>
        </a:xfrm>
      </p:grpSpPr>
      <p:sp>
        <p:nvSpPr>
          <p:cNvPr id="52" name="Picture Placeholder 2"/>
          <p:cNvSpPr>
            <a:spLocks noGrp="1"/>
          </p:cNvSpPr>
          <p:nvPr>
            <p:ph type="pic" idx="21"/>
          </p:nvPr>
        </p:nvSpPr>
        <p:spPr>
          <a:xfrm>
            <a:off x="0" y="0"/>
            <a:ext cx="12191998" cy="3986075"/>
          </a:xfrm>
          <a:prstGeom prst="rect">
            <a:avLst/>
          </a:prstGeom>
        </p:spPr>
        <p:txBody>
          <a:bodyPr lIns="91439" rIns="91439"/>
          <a:lstStyle/>
          <a:p>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a:extLst>
              <a:ext uri="{FF2B5EF4-FFF2-40B4-BE49-F238E27FC236}">
                <a16:creationId xmlns:a16="http://schemas.microsoft.com/office/drawing/2014/main" id="{355C4938-F1D7-E15D-C8BC-4A413B7825A2}"/>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5520" b="5520"/>
          <a:stretch>
            <a:fillRect/>
          </a:stretch>
        </p:blipFill>
        <p:spPr/>
      </p:pic>
      <p:sp>
        <p:nvSpPr>
          <p:cNvPr id="16" name="Rectangle 15">
            <a:extLst>
              <a:ext uri="{FF2B5EF4-FFF2-40B4-BE49-F238E27FC236}">
                <a16:creationId xmlns:a16="http://schemas.microsoft.com/office/drawing/2014/main" id="{812E98C8-6C17-89DA-B94F-0BC7743F33E1}"/>
              </a:ext>
            </a:extLst>
          </p:cNvPr>
          <p:cNvSpPr/>
          <p:nvPr/>
        </p:nvSpPr>
        <p:spPr>
          <a:xfrm>
            <a:off x="0" y="6256338"/>
            <a:ext cx="4945063" cy="601662"/>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4" name="Picture 3">
            <a:extLst>
              <a:ext uri="{FF2B5EF4-FFF2-40B4-BE49-F238E27FC236}">
                <a16:creationId xmlns:a16="http://schemas.microsoft.com/office/drawing/2014/main" id="{CD60C040-86ED-5A99-BC99-E4A57D701DDA}"/>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77516" y="1733154"/>
            <a:ext cx="2790029" cy="2790029"/>
          </a:xfrm>
          <a:prstGeom prst="rect">
            <a:avLst/>
          </a:prstGeom>
        </p:spPr>
      </p:pic>
      <p:sp>
        <p:nvSpPr>
          <p:cNvPr id="5" name="TextBox 4">
            <a:extLst>
              <a:ext uri="{FF2B5EF4-FFF2-40B4-BE49-F238E27FC236}">
                <a16:creationId xmlns:a16="http://schemas.microsoft.com/office/drawing/2014/main" id="{84021D31-ABDA-D28B-362C-89FC9C29EA1E}"/>
              </a:ext>
            </a:extLst>
          </p:cNvPr>
          <p:cNvSpPr txBox="1"/>
          <p:nvPr/>
        </p:nvSpPr>
        <p:spPr>
          <a:xfrm>
            <a:off x="6887823" y="1127877"/>
            <a:ext cx="435334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5400" b="1" dirty="0">
                <a:solidFill>
                  <a:srgbClr val="18413E"/>
                </a:solidFill>
                <a:latin typeface="Arial" panose="020B0604020202020204" pitchFamily="34" charset="0"/>
                <a:cs typeface="Arial" panose="020B0604020202020204" pitchFamily="34" charset="0"/>
              </a:rPr>
              <a:t>High Five </a:t>
            </a:r>
            <a:endParaRPr kumimoji="0" lang="en-US" sz="5400" b="1" i="0" u="none" strike="noStrike" cap="none" spc="0" normalizeH="0" baseline="0" dirty="0">
              <a:ln>
                <a:noFill/>
              </a:ln>
              <a:solidFill>
                <a:srgbClr val="18413E"/>
              </a:solidFill>
              <a:effectLst/>
              <a:uFillTx/>
              <a:latin typeface="Arial" panose="020B0604020202020204" pitchFamily="34" charset="0"/>
              <a:cs typeface="Arial" panose="020B0604020202020204" pitchFamily="34" charset="0"/>
              <a:sym typeface="Calibri"/>
            </a:endParaRPr>
          </a:p>
        </p:txBody>
      </p:sp>
      <p:graphicFrame>
        <p:nvGraphicFramePr>
          <p:cNvPr id="8" name="Table 8">
            <a:extLst>
              <a:ext uri="{FF2B5EF4-FFF2-40B4-BE49-F238E27FC236}">
                <a16:creationId xmlns:a16="http://schemas.microsoft.com/office/drawing/2014/main" id="{093689BA-01B9-E0E3-28D6-1FA436DA3A83}"/>
              </a:ext>
            </a:extLst>
          </p:cNvPr>
          <p:cNvGraphicFramePr>
            <a:graphicFrameLocks noGrp="1"/>
          </p:cNvGraphicFramePr>
          <p:nvPr>
            <p:extLst>
              <p:ext uri="{D42A27DB-BD31-4B8C-83A1-F6EECF244321}">
                <p14:modId xmlns:p14="http://schemas.microsoft.com/office/powerpoint/2010/main" val="2781870441"/>
              </p:ext>
            </p:extLst>
          </p:nvPr>
        </p:nvGraphicFramePr>
        <p:xfrm>
          <a:off x="5410904" y="2395282"/>
          <a:ext cx="6376906" cy="2790198"/>
        </p:xfrm>
        <a:graphic>
          <a:graphicData uri="http://schemas.openxmlformats.org/drawingml/2006/table">
            <a:tbl>
              <a:tblPr firstRow="1" bandRow="1">
                <a:tableStyleId>{284E427A-3D55-4303-BF80-6455036E1DE7}</a:tableStyleId>
              </a:tblPr>
              <a:tblGrid>
                <a:gridCol w="3188453">
                  <a:extLst>
                    <a:ext uri="{9D8B030D-6E8A-4147-A177-3AD203B41FA5}">
                      <a16:colId xmlns:a16="http://schemas.microsoft.com/office/drawing/2014/main" val="2001205658"/>
                    </a:ext>
                  </a:extLst>
                </a:gridCol>
                <a:gridCol w="3188453">
                  <a:extLst>
                    <a:ext uri="{9D8B030D-6E8A-4147-A177-3AD203B41FA5}">
                      <a16:colId xmlns:a16="http://schemas.microsoft.com/office/drawing/2014/main" val="3410852366"/>
                    </a:ext>
                  </a:extLst>
                </a:gridCol>
              </a:tblGrid>
              <a:tr h="465033">
                <a:tc>
                  <a:txBody>
                    <a:bodyPr/>
                    <a:lstStyle/>
                    <a:p>
                      <a:pPr lvl="0" algn="ctr"/>
                      <a:r>
                        <a:rPr lang="en-US" sz="1400" dirty="0"/>
                        <a:t>        Name </a:t>
                      </a:r>
                    </a:p>
                  </a:txBody>
                  <a:tcPr marL="71740" marR="71740" marT="35870" marB="35870"/>
                </a:tc>
                <a:tc>
                  <a:txBody>
                    <a:bodyPr/>
                    <a:lstStyle/>
                    <a:p>
                      <a:pPr lvl="0" algn="ctr"/>
                      <a:r>
                        <a:rPr lang="en-US" sz="1400" dirty="0"/>
                        <a:t>Student ID</a:t>
                      </a:r>
                    </a:p>
                  </a:txBody>
                  <a:tcPr marL="71740" marR="71740" marT="35870" marB="35870"/>
                </a:tc>
                <a:extLst>
                  <a:ext uri="{0D108BD9-81ED-4DB2-BD59-A6C34878D82A}">
                    <a16:rowId xmlns:a16="http://schemas.microsoft.com/office/drawing/2014/main" val="1227703520"/>
                  </a:ext>
                </a:extLst>
              </a:tr>
              <a:tr h="465033">
                <a:tc>
                  <a:txBody>
                    <a:bodyPr/>
                    <a:lstStyle/>
                    <a:p>
                      <a:pPr lvl="0" algn="ctr"/>
                      <a:r>
                        <a:rPr kumimoji="0" lang="en-US" sz="1400" u="none" strike="noStrike" cap="none" spc="0" normalizeH="0" baseline="0" dirty="0">
                          <a:ln>
                            <a:noFill/>
                          </a:ln>
                          <a:solidFill>
                            <a:srgbClr val="18413E"/>
                          </a:solidFill>
                          <a:effectLst/>
                          <a:uFillTx/>
                          <a:sym typeface="Calibri"/>
                        </a:rPr>
                        <a:t>Mahmudul Hasan Shihan </a:t>
                      </a:r>
                      <a:endParaRPr lang="en-US" sz="1400" dirty="0"/>
                    </a:p>
                  </a:txBody>
                  <a:tcPr marL="71740" marR="71740" marT="35870" marB="35870"/>
                </a:tc>
                <a:tc>
                  <a:txBody>
                    <a:bodyPr/>
                    <a:lstStyle/>
                    <a:p>
                      <a:pPr lvl="0" algn="ctr"/>
                      <a:r>
                        <a:rPr kumimoji="0" lang="en-US" sz="1400" u="none" strike="noStrike" cap="none" spc="0" normalizeH="0" baseline="0" dirty="0">
                          <a:ln>
                            <a:noFill/>
                          </a:ln>
                          <a:solidFill>
                            <a:srgbClr val="18413E"/>
                          </a:solidFill>
                          <a:effectLst/>
                          <a:uFillTx/>
                          <a:sym typeface="Calibri"/>
                        </a:rPr>
                        <a:t>2221081098</a:t>
                      </a:r>
                      <a:endParaRPr lang="en-US" sz="1400" dirty="0"/>
                    </a:p>
                  </a:txBody>
                  <a:tcPr marL="71740" marR="71740" marT="35870" marB="35870"/>
                </a:tc>
                <a:extLst>
                  <a:ext uri="{0D108BD9-81ED-4DB2-BD59-A6C34878D82A}">
                    <a16:rowId xmlns:a16="http://schemas.microsoft.com/office/drawing/2014/main" val="132464649"/>
                  </a:ext>
                </a:extLst>
              </a:tr>
              <a:tr h="465033">
                <a:tc>
                  <a:txBody>
                    <a:bodyPr/>
                    <a:lstStyle/>
                    <a:p>
                      <a:pPr lvl="0" algn="ctr"/>
                      <a:r>
                        <a:rPr lang="en-US" sz="1400" dirty="0">
                          <a:solidFill>
                            <a:srgbClr val="18413E"/>
                          </a:solidFill>
                        </a:rPr>
                        <a:t>Abdur </a:t>
                      </a:r>
                      <a:r>
                        <a:rPr lang="en-US" sz="1400" dirty="0" err="1">
                          <a:solidFill>
                            <a:srgbClr val="18413E"/>
                          </a:solidFill>
                        </a:rPr>
                        <a:t>Razzzak</a:t>
                      </a:r>
                      <a:r>
                        <a:rPr lang="en-US" sz="1400" dirty="0">
                          <a:solidFill>
                            <a:srgbClr val="18413E"/>
                          </a:solidFill>
                        </a:rPr>
                        <a:t> </a:t>
                      </a:r>
                      <a:endParaRPr lang="en-US" sz="1400" dirty="0"/>
                    </a:p>
                  </a:txBody>
                  <a:tcPr marL="71740" marR="71740" marT="35870" marB="35870"/>
                </a:tc>
                <a:tc>
                  <a:txBody>
                    <a:bodyPr/>
                    <a:lstStyle/>
                    <a:p>
                      <a:pPr lvl="0" algn="ctr"/>
                      <a:r>
                        <a:rPr lang="en-US" sz="1400" dirty="0">
                          <a:solidFill>
                            <a:srgbClr val="18413E"/>
                          </a:solidFill>
                        </a:rPr>
                        <a:t>2221081081</a:t>
                      </a:r>
                      <a:endParaRPr lang="en-US" sz="1400" dirty="0"/>
                    </a:p>
                  </a:txBody>
                  <a:tcPr marL="71740" marR="71740" marT="35870" marB="35870"/>
                </a:tc>
                <a:extLst>
                  <a:ext uri="{0D108BD9-81ED-4DB2-BD59-A6C34878D82A}">
                    <a16:rowId xmlns:a16="http://schemas.microsoft.com/office/drawing/2014/main" val="4012585973"/>
                  </a:ext>
                </a:extLst>
              </a:tr>
              <a:tr h="465033">
                <a:tc>
                  <a:txBody>
                    <a:bodyPr/>
                    <a:lstStyle/>
                    <a:p>
                      <a:pPr lvl="0" algn="ctr"/>
                      <a:r>
                        <a:rPr lang="en-US" sz="1400" dirty="0" err="1">
                          <a:solidFill>
                            <a:srgbClr val="18413E"/>
                          </a:solidFill>
                        </a:rPr>
                        <a:t>Nure</a:t>
                      </a:r>
                      <a:r>
                        <a:rPr lang="en-US" sz="1400" dirty="0">
                          <a:solidFill>
                            <a:srgbClr val="18413E"/>
                          </a:solidFill>
                        </a:rPr>
                        <a:t> </a:t>
                      </a:r>
                      <a:r>
                        <a:rPr lang="en-US" sz="1400" dirty="0" err="1">
                          <a:solidFill>
                            <a:srgbClr val="18413E"/>
                          </a:solidFill>
                        </a:rPr>
                        <a:t>Alam</a:t>
                      </a:r>
                      <a:r>
                        <a:rPr lang="en-US" sz="1400" dirty="0">
                          <a:solidFill>
                            <a:srgbClr val="18413E"/>
                          </a:solidFill>
                        </a:rPr>
                        <a:t> </a:t>
                      </a:r>
                      <a:r>
                        <a:rPr lang="en-US" sz="1400" dirty="0" err="1">
                          <a:solidFill>
                            <a:srgbClr val="18413E"/>
                          </a:solidFill>
                        </a:rPr>
                        <a:t>Akond</a:t>
                      </a:r>
                      <a:r>
                        <a:rPr lang="en-US" sz="1400" dirty="0">
                          <a:solidFill>
                            <a:srgbClr val="18413E"/>
                          </a:solidFill>
                        </a:rPr>
                        <a:t> </a:t>
                      </a:r>
                      <a:r>
                        <a:rPr lang="en-US" sz="1400" dirty="0" err="1">
                          <a:solidFill>
                            <a:srgbClr val="18413E"/>
                          </a:solidFill>
                        </a:rPr>
                        <a:t>Shadin</a:t>
                      </a:r>
                      <a:endParaRPr lang="en-US" sz="1400" dirty="0"/>
                    </a:p>
                  </a:txBody>
                  <a:tcPr marL="71740" marR="71740" marT="35870" marB="35870"/>
                </a:tc>
                <a:tc>
                  <a:txBody>
                    <a:bodyPr/>
                    <a:lstStyle/>
                    <a:p>
                      <a:pPr lvl="0" algn="ctr"/>
                      <a:r>
                        <a:rPr lang="en-US" sz="1400" dirty="0">
                          <a:solidFill>
                            <a:srgbClr val="18413E"/>
                          </a:solidFill>
                        </a:rPr>
                        <a:t>2221081095</a:t>
                      </a:r>
                      <a:endParaRPr lang="en-US" sz="1400" dirty="0"/>
                    </a:p>
                  </a:txBody>
                  <a:tcPr marL="71740" marR="71740" marT="35870" marB="35870"/>
                </a:tc>
                <a:extLst>
                  <a:ext uri="{0D108BD9-81ED-4DB2-BD59-A6C34878D82A}">
                    <a16:rowId xmlns:a16="http://schemas.microsoft.com/office/drawing/2014/main" val="1333984331"/>
                  </a:ext>
                </a:extLst>
              </a:tr>
              <a:tr h="465033">
                <a:tc>
                  <a:txBody>
                    <a:bodyPr/>
                    <a:lstStyle/>
                    <a:p>
                      <a:pPr lvl="0" algn="ctr"/>
                      <a:r>
                        <a:rPr lang="en-US" sz="1400" dirty="0">
                          <a:solidFill>
                            <a:srgbClr val="18413E"/>
                          </a:solidFill>
                        </a:rPr>
                        <a:t>Nusrat Tabassum</a:t>
                      </a:r>
                      <a:endParaRPr lang="en-US" sz="1400" dirty="0"/>
                    </a:p>
                  </a:txBody>
                  <a:tcPr marL="71740" marR="71740" marT="35870" marB="35870"/>
                </a:tc>
                <a:tc>
                  <a:txBody>
                    <a:bodyPr/>
                    <a:lstStyle/>
                    <a:p>
                      <a:pPr lvl="0" algn="ctr"/>
                      <a:r>
                        <a:rPr lang="en-US" sz="1400" dirty="0">
                          <a:solidFill>
                            <a:srgbClr val="18413E"/>
                          </a:solidFill>
                        </a:rPr>
                        <a:t>2221081101</a:t>
                      </a:r>
                      <a:endParaRPr lang="en-US" sz="1400" dirty="0"/>
                    </a:p>
                  </a:txBody>
                  <a:tcPr marL="71740" marR="71740" marT="35870" marB="35870"/>
                </a:tc>
                <a:extLst>
                  <a:ext uri="{0D108BD9-81ED-4DB2-BD59-A6C34878D82A}">
                    <a16:rowId xmlns:a16="http://schemas.microsoft.com/office/drawing/2014/main" val="3100995342"/>
                  </a:ext>
                </a:extLst>
              </a:tr>
              <a:tr h="465033">
                <a:tc>
                  <a:txBody>
                    <a:bodyPr/>
                    <a:lstStyle/>
                    <a:p>
                      <a:pPr lvl="0" algn="ctr"/>
                      <a:r>
                        <a:rPr lang="en-US" sz="1400" dirty="0" err="1">
                          <a:solidFill>
                            <a:srgbClr val="18413E"/>
                          </a:solidFill>
                        </a:rPr>
                        <a:t>Siyam</a:t>
                      </a:r>
                      <a:r>
                        <a:rPr lang="en-US" sz="1400" dirty="0">
                          <a:solidFill>
                            <a:srgbClr val="18413E"/>
                          </a:solidFill>
                        </a:rPr>
                        <a:t> Khan </a:t>
                      </a:r>
                      <a:endParaRPr lang="en-US" sz="1400" dirty="0"/>
                    </a:p>
                  </a:txBody>
                  <a:tcPr marL="71740" marR="71740" marT="35870" marB="35870"/>
                </a:tc>
                <a:tc>
                  <a:txBody>
                    <a:bodyPr/>
                    <a:lstStyle/>
                    <a:p>
                      <a:pPr lvl="0" algn="ctr"/>
                      <a:r>
                        <a:rPr lang="en-US" sz="1400" dirty="0">
                          <a:solidFill>
                            <a:srgbClr val="18413E"/>
                          </a:solidFill>
                        </a:rPr>
                        <a:t>2221081103</a:t>
                      </a:r>
                      <a:endParaRPr lang="en-US" sz="1400" dirty="0"/>
                    </a:p>
                  </a:txBody>
                  <a:tcPr marL="71740" marR="71740" marT="35870" marB="35870"/>
                </a:tc>
                <a:extLst>
                  <a:ext uri="{0D108BD9-81ED-4DB2-BD59-A6C34878D82A}">
                    <a16:rowId xmlns:a16="http://schemas.microsoft.com/office/drawing/2014/main" val="2877013783"/>
                  </a:ext>
                </a:extLst>
              </a:tr>
            </a:tbl>
          </a:graphicData>
        </a:graphic>
      </p:graphicFrame>
    </p:spTree>
    <p:extLst>
      <p:ext uri="{BB962C8B-B14F-4D97-AF65-F5344CB8AC3E}">
        <p14:creationId xmlns:p14="http://schemas.microsoft.com/office/powerpoint/2010/main" val="3547019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a:extLst>
              <a:ext uri="{FF2B5EF4-FFF2-40B4-BE49-F238E27FC236}">
                <a16:creationId xmlns:a16="http://schemas.microsoft.com/office/drawing/2014/main" id="{D9A114F7-143C-2153-7BB0-7967019CC7DF}"/>
              </a:ext>
            </a:extLst>
          </p:cNvPr>
          <p:cNvSpPr/>
          <p:nvPr/>
        </p:nvSpPr>
        <p:spPr>
          <a:xfrm>
            <a:off x="9273209" y="-1"/>
            <a:ext cx="2918791" cy="3160644"/>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pic>
        <p:nvPicPr>
          <p:cNvPr id="14" name="Picture Placeholder 13">
            <a:extLst>
              <a:ext uri="{FF2B5EF4-FFF2-40B4-BE49-F238E27FC236}">
                <a16:creationId xmlns:a16="http://schemas.microsoft.com/office/drawing/2014/main" id="{89D877F6-E868-A560-DFE0-27FDE43BDFA4}"/>
              </a:ext>
            </a:extLst>
          </p:cNvPr>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8697" r="18697"/>
          <a:stretch>
            <a:fillRect/>
          </a:stretch>
        </p:blipFill>
        <p:spPr>
          <a:xfrm>
            <a:off x="6238875" y="0"/>
            <a:ext cx="3768725" cy="4021138"/>
          </a:xfrm>
        </p:spPr>
      </p:pic>
      <p:pic>
        <p:nvPicPr>
          <p:cNvPr id="6" name="Picture Placeholder 5">
            <a:extLst>
              <a:ext uri="{FF2B5EF4-FFF2-40B4-BE49-F238E27FC236}">
                <a16:creationId xmlns:a16="http://schemas.microsoft.com/office/drawing/2014/main" id="{5BE86E47-AD75-BE52-250F-3C51B218D0A1}"/>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8192" r="8192"/>
          <a:stretch>
            <a:fillRect/>
          </a:stretch>
        </p:blipFill>
        <p:spPr>
          <a:xfrm>
            <a:off x="8123238" y="2951921"/>
            <a:ext cx="4068763" cy="3304415"/>
          </a:xfrm>
        </p:spPr>
      </p:pic>
      <p:sp>
        <p:nvSpPr>
          <p:cNvPr id="7" name="Rectangle 5">
            <a:extLst>
              <a:ext uri="{FF2B5EF4-FFF2-40B4-BE49-F238E27FC236}">
                <a16:creationId xmlns:a16="http://schemas.microsoft.com/office/drawing/2014/main" id="{CC5792C2-A883-7EBF-CECF-D424CB262417}"/>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9" name="TextBox 14">
            <a:extLst>
              <a:ext uri="{FF2B5EF4-FFF2-40B4-BE49-F238E27FC236}">
                <a16:creationId xmlns:a16="http://schemas.microsoft.com/office/drawing/2014/main" id="{9B9965E4-C9B7-B26F-6785-334C14D527FD}"/>
              </a:ext>
            </a:extLst>
          </p:cNvPr>
          <p:cNvSpPr txBox="1"/>
          <p:nvPr/>
        </p:nvSpPr>
        <p:spPr>
          <a:xfrm>
            <a:off x="666919" y="2140224"/>
            <a:ext cx="5331988"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dirty="0"/>
              <a:t>Shipbuilding &amp; </a:t>
            </a:r>
            <a:r>
              <a:rPr lang="en-US" sz="4400" dirty="0">
                <a:latin typeface="Arial" panose="020B0604020202020204" pitchFamily="34" charset="0"/>
              </a:rPr>
              <a:t>S</a:t>
            </a:r>
            <a:r>
              <a:rPr lang="en-US" sz="4400" dirty="0">
                <a:effectLst/>
                <a:latin typeface="Arial" panose="020B0604020202020204" pitchFamily="34" charset="0"/>
                <a:ea typeface="Arial" panose="020B0604020202020204" pitchFamily="34" charset="0"/>
              </a:rPr>
              <a:t>hipbreaking</a:t>
            </a:r>
            <a:endParaRPr sz="4400" dirty="0"/>
          </a:p>
        </p:txBody>
      </p:sp>
      <p:sp>
        <p:nvSpPr>
          <p:cNvPr id="10" name="TextBox 9">
            <a:extLst>
              <a:ext uri="{FF2B5EF4-FFF2-40B4-BE49-F238E27FC236}">
                <a16:creationId xmlns:a16="http://schemas.microsoft.com/office/drawing/2014/main" id="{859DDC58-A3C4-5D09-57BD-85B124395450}"/>
              </a:ext>
            </a:extLst>
          </p:cNvPr>
          <p:cNvSpPr txBox="1"/>
          <p:nvPr/>
        </p:nvSpPr>
        <p:spPr>
          <a:xfrm>
            <a:off x="666919" y="3653780"/>
            <a:ext cx="580445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Shipbuilding and shipbreaking are two emerging industries in Bangladesh.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CD9706A4-2015-C754-0B22-825BC34E6CB7}"/>
              </a:ext>
            </a:extLst>
          </p:cNvPr>
          <p:cNvSpPr txBox="1"/>
          <p:nvPr/>
        </p:nvSpPr>
        <p:spPr>
          <a:xfrm>
            <a:off x="666919" y="4319988"/>
            <a:ext cx="585315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shipbreaking industry is also a significant sector in Bangladesh, providing employment for thousands of workers.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2" name="Rectangle 15">
            <a:extLst>
              <a:ext uri="{FF2B5EF4-FFF2-40B4-BE49-F238E27FC236}">
                <a16:creationId xmlns:a16="http://schemas.microsoft.com/office/drawing/2014/main" id="{9151908D-774B-3965-23AD-EFA08586B847}"/>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76864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33706265-AF90-9AA0-BDCE-9271C31A70D1}"/>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2915" b="2915"/>
          <a:stretch>
            <a:fillRect/>
          </a:stretch>
        </p:blipFill>
        <p:spPr>
          <a:xfrm>
            <a:off x="7762875" y="0"/>
            <a:ext cx="4429125" cy="6256338"/>
          </a:xfrm>
        </p:spPr>
      </p:pic>
      <p:sp>
        <p:nvSpPr>
          <p:cNvPr id="5" name="Rectangle 5">
            <a:extLst>
              <a:ext uri="{FF2B5EF4-FFF2-40B4-BE49-F238E27FC236}">
                <a16:creationId xmlns:a16="http://schemas.microsoft.com/office/drawing/2014/main" id="{D2DF1C18-39B2-D9CC-F2EA-CFEB4B624CC8}"/>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8" name="TextBox 14">
            <a:extLst>
              <a:ext uri="{FF2B5EF4-FFF2-40B4-BE49-F238E27FC236}">
                <a16:creationId xmlns:a16="http://schemas.microsoft.com/office/drawing/2014/main" id="{CEF144BB-EC51-F059-2243-5ED5E9AD9B2D}"/>
              </a:ext>
            </a:extLst>
          </p:cNvPr>
          <p:cNvSpPr txBox="1"/>
          <p:nvPr/>
        </p:nvSpPr>
        <p:spPr>
          <a:xfrm>
            <a:off x="935116" y="1793463"/>
            <a:ext cx="301285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5400" dirty="0"/>
              <a:t>Finance</a:t>
            </a:r>
            <a:endParaRPr sz="5400" dirty="0"/>
          </a:p>
        </p:txBody>
      </p:sp>
      <p:sp>
        <p:nvSpPr>
          <p:cNvPr id="9" name="Rectangle 15">
            <a:extLst>
              <a:ext uri="{FF2B5EF4-FFF2-40B4-BE49-F238E27FC236}">
                <a16:creationId xmlns:a16="http://schemas.microsoft.com/office/drawing/2014/main" id="{82AB7C16-BA4C-3B33-FDC9-9AAE149921CA}"/>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10" name="TextBox 9">
            <a:extLst>
              <a:ext uri="{FF2B5EF4-FFF2-40B4-BE49-F238E27FC236}">
                <a16:creationId xmlns:a16="http://schemas.microsoft.com/office/drawing/2014/main" id="{31459035-913B-6373-BFB9-8320D3B8D6E7}"/>
              </a:ext>
            </a:extLst>
          </p:cNvPr>
          <p:cNvSpPr txBox="1"/>
          <p:nvPr/>
        </p:nvSpPr>
        <p:spPr>
          <a:xfrm>
            <a:off x="935116" y="2776519"/>
            <a:ext cx="624177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financial sector is growing rapidly in Bangladesh, and the country has a well-developed microfinance industry.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FD22B51E-760B-9B90-D2DF-FEFB663F050B}"/>
              </a:ext>
            </a:extLst>
          </p:cNvPr>
          <p:cNvSpPr txBox="1"/>
          <p:nvPr/>
        </p:nvSpPr>
        <p:spPr>
          <a:xfrm>
            <a:off x="935116" y="3512391"/>
            <a:ext cx="615316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Bangladesh Bank, the country's central bank, has been implementing several measures to strengthen the financial sector and attract foreign investment.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290146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29C350-4DE9-EC93-7ECB-E144E355CD1C}"/>
              </a:ext>
            </a:extLst>
          </p:cNvPr>
          <p:cNvSpPr txBox="1"/>
          <p:nvPr/>
        </p:nvSpPr>
        <p:spPr>
          <a:xfrm>
            <a:off x="705680" y="3120887"/>
            <a:ext cx="539032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kern="100" dirty="0">
                <a:solidFill>
                  <a:srgbClr val="0E101A"/>
                </a:solidFill>
                <a:effectLst/>
                <a:latin typeface="Arial" panose="020B0604020202020204" pitchFamily="34" charset="0"/>
                <a:ea typeface="Arial" panose="020B0604020202020204" pitchFamily="34" charset="0"/>
              </a:rPr>
              <a:t>Bangladesh has significant tourism potential, particularly in its natural attractions such as the Sundarbans mangrove forest, Cox's Bazar beach, ST. Martin Island and the </a:t>
            </a:r>
            <a:r>
              <a:rPr lang="en-US" sz="1800" kern="100" dirty="0" err="1">
                <a:solidFill>
                  <a:srgbClr val="0E101A"/>
                </a:solidFill>
                <a:effectLst/>
                <a:latin typeface="Arial" panose="020B0604020202020204" pitchFamily="34" charset="0"/>
                <a:ea typeface="Arial" panose="020B0604020202020204" pitchFamily="34" charset="0"/>
              </a:rPr>
              <a:t>Srimangal</a:t>
            </a:r>
            <a:r>
              <a:rPr lang="en-US" sz="1800" kern="100" dirty="0">
                <a:solidFill>
                  <a:srgbClr val="0E101A"/>
                </a:solidFill>
                <a:effectLst/>
                <a:latin typeface="Arial" panose="020B0604020202020204" pitchFamily="34" charset="0"/>
                <a:ea typeface="Arial" panose="020B0604020202020204" pitchFamily="34" charset="0"/>
              </a:rPr>
              <a:t> tea gardens.</a:t>
            </a:r>
          </a:p>
          <a:p>
            <a:pPr marL="0" marR="0" indent="0" algn="just"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14">
            <a:extLst>
              <a:ext uri="{FF2B5EF4-FFF2-40B4-BE49-F238E27FC236}">
                <a16:creationId xmlns:a16="http://schemas.microsoft.com/office/drawing/2014/main" id="{1E62B6A4-A07F-DB16-F053-B83059B1CBE7}"/>
              </a:ext>
            </a:extLst>
          </p:cNvPr>
          <p:cNvSpPr txBox="1"/>
          <p:nvPr/>
        </p:nvSpPr>
        <p:spPr>
          <a:xfrm>
            <a:off x="705680" y="2197557"/>
            <a:ext cx="301285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5400" dirty="0"/>
              <a:t>Tourism</a:t>
            </a:r>
            <a:endParaRPr sz="5400" dirty="0"/>
          </a:p>
        </p:txBody>
      </p:sp>
      <p:pic>
        <p:nvPicPr>
          <p:cNvPr id="8" name="Picture 7">
            <a:extLst>
              <a:ext uri="{FF2B5EF4-FFF2-40B4-BE49-F238E27FC236}">
                <a16:creationId xmlns:a16="http://schemas.microsoft.com/office/drawing/2014/main" id="{5A1BD8B4-FF60-D07B-2FE6-84A63FFA08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174" y="0"/>
            <a:ext cx="2749826" cy="1864382"/>
          </a:xfrm>
          <a:prstGeom prst="rect">
            <a:avLst/>
          </a:prstGeom>
        </p:spPr>
      </p:pic>
      <p:pic>
        <p:nvPicPr>
          <p:cNvPr id="10" name="Picture 9">
            <a:extLst>
              <a:ext uri="{FF2B5EF4-FFF2-40B4-BE49-F238E27FC236}">
                <a16:creationId xmlns:a16="http://schemas.microsoft.com/office/drawing/2014/main" id="{F68BFA70-71BB-5033-A342-5E5CCBB1EE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4383" y="-9144"/>
            <a:ext cx="2498035" cy="1873526"/>
          </a:xfrm>
          <a:prstGeom prst="rect">
            <a:avLst/>
          </a:prstGeom>
        </p:spPr>
      </p:pic>
      <p:pic>
        <p:nvPicPr>
          <p:cNvPr id="12" name="Picture 11">
            <a:extLst>
              <a:ext uri="{FF2B5EF4-FFF2-40B4-BE49-F238E27FC236}">
                <a16:creationId xmlns:a16="http://schemas.microsoft.com/office/drawing/2014/main" id="{404B4849-EB9A-2FE9-F235-3F9F453405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0884" y="1913812"/>
            <a:ext cx="2931116" cy="1864382"/>
          </a:xfrm>
          <a:prstGeom prst="rect">
            <a:avLst/>
          </a:prstGeom>
        </p:spPr>
      </p:pic>
      <p:pic>
        <p:nvPicPr>
          <p:cNvPr id="14" name="Picture 13">
            <a:extLst>
              <a:ext uri="{FF2B5EF4-FFF2-40B4-BE49-F238E27FC236}">
                <a16:creationId xmlns:a16="http://schemas.microsoft.com/office/drawing/2014/main" id="{FA9309C8-FA4F-B943-26E3-41AF7254DFB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4383" y="1918232"/>
            <a:ext cx="2306294" cy="1864382"/>
          </a:xfrm>
          <a:prstGeom prst="rect">
            <a:avLst/>
          </a:prstGeom>
        </p:spPr>
      </p:pic>
      <p:pic>
        <p:nvPicPr>
          <p:cNvPr id="19" name="Picture 18">
            <a:extLst>
              <a:ext uri="{FF2B5EF4-FFF2-40B4-BE49-F238E27FC236}">
                <a16:creationId xmlns:a16="http://schemas.microsoft.com/office/drawing/2014/main" id="{3281DAB8-61C7-65F4-4B61-A79F3AEC5C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4382" y="3816585"/>
            <a:ext cx="5287617" cy="2976929"/>
          </a:xfrm>
          <a:prstGeom prst="rect">
            <a:avLst/>
          </a:prstGeom>
        </p:spPr>
      </p:pic>
      <p:sp>
        <p:nvSpPr>
          <p:cNvPr id="17" name="Rectangle 5">
            <a:extLst>
              <a:ext uri="{FF2B5EF4-FFF2-40B4-BE49-F238E27FC236}">
                <a16:creationId xmlns:a16="http://schemas.microsoft.com/office/drawing/2014/main" id="{80E250EA-3C82-25C2-EC4F-518F3AC6AB66}"/>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0" name="Rectangle 15">
            <a:extLst>
              <a:ext uri="{FF2B5EF4-FFF2-40B4-BE49-F238E27FC236}">
                <a16:creationId xmlns:a16="http://schemas.microsoft.com/office/drawing/2014/main" id="{B3FE99D7-0B0B-5A26-5987-15928549C3D4}"/>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999902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F1CF24-95F3-29E3-86BA-C6D40737C35E}"/>
              </a:ext>
            </a:extLst>
          </p:cNvPr>
          <p:cNvSpPr txBox="1"/>
          <p:nvPr/>
        </p:nvSpPr>
        <p:spPr>
          <a:xfrm>
            <a:off x="894523" y="3170576"/>
            <a:ext cx="583427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sector has seen significant growth in recent years, with a focus on outsourcing and e-commerce.</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75EAD619-1D2D-2E0D-8928-35E6BE69714C}"/>
              </a:ext>
            </a:extLst>
          </p:cNvPr>
          <p:cNvSpPr txBox="1"/>
          <p:nvPr/>
        </p:nvSpPr>
        <p:spPr>
          <a:xfrm>
            <a:off x="894523" y="3905960"/>
            <a:ext cx="583427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Bangladesh has exported $800 million worth of software, games, outsourcing, and services to European countries, the United States, Canada, Russia, and India</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5" name="Rectangle 15">
            <a:extLst>
              <a:ext uri="{FF2B5EF4-FFF2-40B4-BE49-F238E27FC236}">
                <a16:creationId xmlns:a16="http://schemas.microsoft.com/office/drawing/2014/main" id="{7BA5C9CC-CCAD-569D-EB8D-1102814A2A7A}"/>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6" name="TextBox 14">
            <a:extLst>
              <a:ext uri="{FF2B5EF4-FFF2-40B4-BE49-F238E27FC236}">
                <a16:creationId xmlns:a16="http://schemas.microsoft.com/office/drawing/2014/main" id="{5A8BAEC9-8A8A-7EA6-C776-B0B59A0DCA00}"/>
              </a:ext>
            </a:extLst>
          </p:cNvPr>
          <p:cNvSpPr txBox="1"/>
          <p:nvPr/>
        </p:nvSpPr>
        <p:spPr>
          <a:xfrm>
            <a:off x="898191" y="2008712"/>
            <a:ext cx="6188410"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3200" dirty="0"/>
              <a:t>Information and Communication Technology</a:t>
            </a:r>
            <a:endParaRPr sz="3200" dirty="0"/>
          </a:p>
        </p:txBody>
      </p:sp>
      <p:pic>
        <p:nvPicPr>
          <p:cNvPr id="10" name="Picture 9">
            <a:extLst>
              <a:ext uri="{FF2B5EF4-FFF2-40B4-BE49-F238E27FC236}">
                <a16:creationId xmlns:a16="http://schemas.microsoft.com/office/drawing/2014/main" id="{9FBF52B3-DDBA-86E0-8D56-5ADFCAAD64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89685" y="318047"/>
            <a:ext cx="4802315" cy="2882349"/>
          </a:xfrm>
          <a:prstGeom prst="rect">
            <a:avLst/>
          </a:prstGeom>
        </p:spPr>
      </p:pic>
      <p:pic>
        <p:nvPicPr>
          <p:cNvPr id="12" name="Picture 11">
            <a:extLst>
              <a:ext uri="{FF2B5EF4-FFF2-40B4-BE49-F238E27FC236}">
                <a16:creationId xmlns:a16="http://schemas.microsoft.com/office/drawing/2014/main" id="{57550B3C-B662-97E3-1273-CE2A2CE13B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9685" y="3200395"/>
            <a:ext cx="4802316" cy="3062917"/>
          </a:xfrm>
          <a:prstGeom prst="rect">
            <a:avLst/>
          </a:prstGeom>
        </p:spPr>
      </p:pic>
      <p:sp>
        <p:nvSpPr>
          <p:cNvPr id="14" name="Rectangle 12">
            <a:extLst>
              <a:ext uri="{FF2B5EF4-FFF2-40B4-BE49-F238E27FC236}">
                <a16:creationId xmlns:a16="http://schemas.microsoft.com/office/drawing/2014/main" id="{0B44BD02-24CC-5434-77C2-8CD6D08F847E}"/>
              </a:ext>
            </a:extLst>
          </p:cNvPr>
          <p:cNvSpPr/>
          <p:nvPr/>
        </p:nvSpPr>
        <p:spPr>
          <a:xfrm>
            <a:off x="7389685" y="-2"/>
            <a:ext cx="4802316" cy="318049"/>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sp>
        <p:nvSpPr>
          <p:cNvPr id="13" name="Rectangle 5">
            <a:extLst>
              <a:ext uri="{FF2B5EF4-FFF2-40B4-BE49-F238E27FC236}">
                <a16:creationId xmlns:a16="http://schemas.microsoft.com/office/drawing/2014/main" id="{2C0F660D-C608-9489-D64B-FC66CA07AB68}"/>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290329131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F4426B9C-C1CB-AC9F-244F-BFAF3EE44B2C}"/>
              </a:ext>
            </a:extLst>
          </p:cNvPr>
          <p:cNvSpPr txBox="1"/>
          <p:nvPr/>
        </p:nvSpPr>
        <p:spPr>
          <a:xfrm>
            <a:off x="639773" y="984979"/>
            <a:ext cx="4965897" cy="13542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2800" dirty="0">
                <a:latin typeface="Arial" panose="020B0604020202020204" pitchFamily="34" charset="0"/>
                <a:cs typeface="Arial" panose="020B0604020202020204" pitchFamily="34" charset="0"/>
              </a:rPr>
              <a:t>E</a:t>
            </a:r>
            <a:r>
              <a:rPr lang="en-US" sz="2800" i="0" dirty="0">
                <a:effectLst/>
                <a:latin typeface="Arial" panose="020B0604020202020204" pitchFamily="34" charset="0"/>
                <a:cs typeface="Arial" panose="020B0604020202020204" pitchFamily="34" charset="0"/>
              </a:rPr>
              <a:t>conomic </a:t>
            </a:r>
            <a:r>
              <a:rPr lang="en-US" sz="2800" dirty="0">
                <a:latin typeface="Arial" panose="020B0604020202020204" pitchFamily="34" charset="0"/>
                <a:cs typeface="Arial" panose="020B0604020202020204" pitchFamily="34" charset="0"/>
              </a:rPr>
              <a:t>C</a:t>
            </a:r>
            <a:r>
              <a:rPr lang="en-US" sz="2800" i="0" dirty="0">
                <a:effectLst/>
                <a:latin typeface="Arial" panose="020B0604020202020204" pitchFamily="34" charset="0"/>
                <a:cs typeface="Arial" panose="020B0604020202020204" pitchFamily="34" charset="0"/>
              </a:rPr>
              <a:t>ondition of </a:t>
            </a:r>
            <a:r>
              <a:rPr lang="en-US" sz="5400" i="0" dirty="0">
                <a:effectLst/>
                <a:latin typeface="Arial" panose="020B0604020202020204" pitchFamily="34" charset="0"/>
                <a:cs typeface="Arial" panose="020B0604020202020204" pitchFamily="34" charset="0"/>
              </a:rPr>
              <a:t>Bangladesh</a:t>
            </a:r>
            <a:endParaRPr sz="5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35ABE25-1634-95AF-314C-09967A8D6ABE}"/>
              </a:ext>
            </a:extLst>
          </p:cNvPr>
          <p:cNvSpPr txBox="1"/>
          <p:nvPr/>
        </p:nvSpPr>
        <p:spPr>
          <a:xfrm>
            <a:off x="805070" y="2494722"/>
            <a:ext cx="61722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b="0" i="0" dirty="0">
                <a:solidFill>
                  <a:srgbClr val="374151"/>
                </a:solidFill>
                <a:effectLst/>
                <a:latin typeface="Söhne"/>
              </a:rPr>
              <a:t>Bangladesh has experienced significant economic growth over the past decade. It is considered one of the fastest-growing economies in the world.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5" name="TextBox 4">
            <a:extLst>
              <a:ext uri="{FF2B5EF4-FFF2-40B4-BE49-F238E27FC236}">
                <a16:creationId xmlns:a16="http://schemas.microsoft.com/office/drawing/2014/main" id="{012A3D41-7797-BAE2-80BD-1A6DFA6852F4}"/>
              </a:ext>
            </a:extLst>
          </p:cNvPr>
          <p:cNvSpPr txBox="1"/>
          <p:nvPr/>
        </p:nvSpPr>
        <p:spPr>
          <a:xfrm>
            <a:off x="805070" y="3403026"/>
            <a:ext cx="609268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0" i="0" dirty="0">
                <a:solidFill>
                  <a:srgbClr val="374151"/>
                </a:solidFill>
                <a:effectLst/>
                <a:latin typeface="Söhne"/>
              </a:rPr>
              <a:t>Here are some key aspects of Bangladesh's economic condition: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Rectangle 5">
            <a:extLst>
              <a:ext uri="{FF2B5EF4-FFF2-40B4-BE49-F238E27FC236}">
                <a16:creationId xmlns:a16="http://schemas.microsoft.com/office/drawing/2014/main" id="{5DEAC7D6-AC20-B2A8-06A6-3EDE5FA86D85}"/>
              </a:ext>
            </a:extLst>
          </p:cNvPr>
          <p:cNvSpPr/>
          <p:nvPr/>
        </p:nvSpPr>
        <p:spPr>
          <a:xfrm>
            <a:off x="805070" y="3957021"/>
            <a:ext cx="4925067" cy="1200327"/>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kumimoji="0" lang="en-US" sz="2400" i="0" u="none" strike="noStrike" cap="none" spc="0" normalizeH="0" baseline="0" dirty="0">
                <a:ln>
                  <a:noFill/>
                </a:ln>
                <a:solidFill>
                  <a:srgbClr val="18413E"/>
                </a:solidFill>
                <a:effectLst/>
                <a:uFillTx/>
                <a:latin typeface="Arial" panose="020B0604020202020204" pitchFamily="34" charset="0"/>
                <a:cs typeface="Arial" panose="020B0604020202020204" pitchFamily="34" charset="0"/>
                <a:sym typeface="Calibri"/>
              </a:rPr>
              <a:t>1. </a:t>
            </a:r>
            <a:r>
              <a:rPr lang="en-US" sz="2400" b="0" i="0" dirty="0">
                <a:solidFill>
                  <a:srgbClr val="374151"/>
                </a:solidFill>
                <a:effectLst/>
                <a:latin typeface="Arial" panose="020B0604020202020204" pitchFamily="34" charset="0"/>
                <a:cs typeface="Arial" panose="020B0604020202020204" pitchFamily="34" charset="0"/>
              </a:rPr>
              <a:t>Gross Domestic Product (GDP)</a:t>
            </a:r>
            <a:endParaRPr kumimoji="0" lang="en-US" sz="2400" i="0" u="none" strike="noStrike" cap="none" spc="0" normalizeH="0" baseline="0" dirty="0">
              <a:ln>
                <a:noFill/>
              </a:ln>
              <a:solidFill>
                <a:srgbClr val="18413E"/>
              </a:solidFill>
              <a:effectLst/>
              <a:uFillTx/>
              <a:latin typeface="Arial" panose="020B0604020202020204" pitchFamily="34" charset="0"/>
              <a:cs typeface="Arial" panose="020B0604020202020204" pitchFamily="34" charset="0"/>
              <a:sym typeface="Calibri"/>
            </a:endParaRPr>
          </a:p>
          <a:p>
            <a:r>
              <a:rPr lang="en-US" sz="2400" dirty="0">
                <a:solidFill>
                  <a:srgbClr val="18413E"/>
                </a:solidFill>
                <a:latin typeface="Arial" panose="020B0604020202020204" pitchFamily="34" charset="0"/>
                <a:cs typeface="Arial" panose="020B0604020202020204" pitchFamily="34" charset="0"/>
              </a:rPr>
              <a:t>2. </a:t>
            </a:r>
            <a:r>
              <a:rPr lang="en-US" sz="2400" b="0" i="0" dirty="0">
                <a:solidFill>
                  <a:srgbClr val="374151"/>
                </a:solidFill>
                <a:effectLst/>
                <a:latin typeface="Arial" panose="020B0604020202020204" pitchFamily="34" charset="0"/>
                <a:cs typeface="Arial" panose="020B0604020202020204" pitchFamily="34" charset="0"/>
              </a:rPr>
              <a:t>Infrastructure Development</a:t>
            </a:r>
          </a:p>
          <a:p>
            <a:r>
              <a:rPr kumimoji="0" lang="en-US" sz="2400" i="0" u="none" strike="noStrike" cap="none" spc="0" normalizeH="0" baseline="0" dirty="0">
                <a:ln>
                  <a:noFill/>
                </a:ln>
                <a:solidFill>
                  <a:srgbClr val="18413E"/>
                </a:solidFill>
                <a:effectLst/>
                <a:uFillTx/>
                <a:latin typeface="Arial" panose="020B0604020202020204" pitchFamily="34" charset="0"/>
                <a:cs typeface="Arial" panose="020B0604020202020204" pitchFamily="34" charset="0"/>
                <a:sym typeface="Calibri"/>
              </a:rPr>
              <a:t>3.</a:t>
            </a:r>
            <a:r>
              <a:rPr lang="en-US" sz="2400" kern="100" dirty="0">
                <a:solidFill>
                  <a:srgbClr val="18413E"/>
                </a:solidFill>
                <a:effectLst/>
                <a:latin typeface="Arial" panose="020B0604020202020204" pitchFamily="34" charset="0"/>
                <a:ea typeface="Arial" panose="020B0604020202020204" pitchFamily="34" charset="0"/>
                <a:cs typeface="Arial" panose="020B0604020202020204" pitchFamily="34" charset="0"/>
              </a:rPr>
              <a:t> </a:t>
            </a:r>
            <a:r>
              <a:rPr lang="en-US" sz="2400" b="0" i="0" dirty="0">
                <a:solidFill>
                  <a:srgbClr val="374151"/>
                </a:solidFill>
                <a:effectLst/>
                <a:latin typeface="Arial" panose="020B0604020202020204" pitchFamily="34" charset="0"/>
                <a:cs typeface="Arial" panose="020B0604020202020204" pitchFamily="34" charset="0"/>
              </a:rPr>
              <a:t>Challenges</a:t>
            </a:r>
            <a:endParaRPr lang="en-US" sz="2400" kern="100" dirty="0">
              <a:solidFill>
                <a:srgbClr val="18413E"/>
              </a:solidFill>
              <a:effectLst/>
              <a:latin typeface="Arial" panose="020B0604020202020204" pitchFamily="34" charset="0"/>
              <a:ea typeface="Arial" panose="020B0604020202020204" pitchFamily="34" charset="0"/>
              <a:cs typeface="Arial" panose="020B0604020202020204" pitchFamily="34" charset="0"/>
            </a:endParaRPr>
          </a:p>
        </p:txBody>
      </p:sp>
      <p:sp>
        <p:nvSpPr>
          <p:cNvPr id="11" name="Rectangle 15">
            <a:extLst>
              <a:ext uri="{FF2B5EF4-FFF2-40B4-BE49-F238E27FC236}">
                <a16:creationId xmlns:a16="http://schemas.microsoft.com/office/drawing/2014/main" id="{05AAD4B0-39F4-5A34-5624-4AC4E59CDFDD}"/>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pic>
        <p:nvPicPr>
          <p:cNvPr id="10" name="Picture 9">
            <a:extLst>
              <a:ext uri="{FF2B5EF4-FFF2-40B4-BE49-F238E27FC236}">
                <a16:creationId xmlns:a16="http://schemas.microsoft.com/office/drawing/2014/main" id="{82A1B972-6841-A0A9-665F-13CF2C6F3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6661" y="17069"/>
            <a:ext cx="5115339" cy="4525114"/>
          </a:xfrm>
          <a:prstGeom prst="rect">
            <a:avLst/>
          </a:prstGeom>
        </p:spPr>
      </p:pic>
      <p:sp>
        <p:nvSpPr>
          <p:cNvPr id="12" name="Rectangle 12">
            <a:extLst>
              <a:ext uri="{FF2B5EF4-FFF2-40B4-BE49-F238E27FC236}">
                <a16:creationId xmlns:a16="http://schemas.microsoft.com/office/drawing/2014/main" id="{7FBF84CA-5B6D-DFF9-CA9C-DBF48E3E8467}"/>
              </a:ext>
            </a:extLst>
          </p:cNvPr>
          <p:cNvSpPr/>
          <p:nvPr/>
        </p:nvSpPr>
        <p:spPr>
          <a:xfrm>
            <a:off x="7076661" y="4542182"/>
            <a:ext cx="5115339" cy="2315817"/>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sp>
        <p:nvSpPr>
          <p:cNvPr id="13" name="Rectangle 5">
            <a:extLst>
              <a:ext uri="{FF2B5EF4-FFF2-40B4-BE49-F238E27FC236}">
                <a16:creationId xmlns:a16="http://schemas.microsoft.com/office/drawing/2014/main" id="{58C20AFF-5BEF-ACDB-9DD4-12931F261E38}"/>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7702505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4">
            <a:extLst>
              <a:ext uri="{FF2B5EF4-FFF2-40B4-BE49-F238E27FC236}">
                <a16:creationId xmlns:a16="http://schemas.microsoft.com/office/drawing/2014/main" id="{27AEFA4D-6860-3A7A-699B-61C8E33BA231}"/>
              </a:ext>
            </a:extLst>
          </p:cNvPr>
          <p:cNvSpPr txBox="1"/>
          <p:nvPr/>
        </p:nvSpPr>
        <p:spPr>
          <a:xfrm>
            <a:off x="898191" y="1666402"/>
            <a:ext cx="6188410" cy="15696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800" i="0" dirty="0">
                <a:solidFill>
                  <a:srgbClr val="374151"/>
                </a:solidFill>
                <a:effectLst/>
              </a:rPr>
              <a:t>Gross Domestic Product (GDP)</a:t>
            </a:r>
            <a:endParaRPr sz="4800" dirty="0"/>
          </a:p>
        </p:txBody>
      </p:sp>
      <p:sp>
        <p:nvSpPr>
          <p:cNvPr id="4" name="TextBox 3">
            <a:extLst>
              <a:ext uri="{FF2B5EF4-FFF2-40B4-BE49-F238E27FC236}">
                <a16:creationId xmlns:a16="http://schemas.microsoft.com/office/drawing/2014/main" id="{398BEDC2-B988-0118-9901-E836B0B5D457}"/>
              </a:ext>
            </a:extLst>
          </p:cNvPr>
          <p:cNvSpPr txBox="1"/>
          <p:nvPr/>
        </p:nvSpPr>
        <p:spPr>
          <a:xfrm>
            <a:off x="898191" y="3389243"/>
            <a:ext cx="58243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b="0" i="0" dirty="0">
                <a:solidFill>
                  <a:srgbClr val="374151"/>
                </a:solidFill>
                <a:effectLst/>
                <a:latin typeface="Arial" panose="020B0604020202020204" pitchFamily="34" charset="0"/>
                <a:cs typeface="Arial" panose="020B0604020202020204" pitchFamily="34" charset="0"/>
              </a:rPr>
              <a:t>Bangladesh's GDP has been steadily increasing over the years. In recent years, the growth rate has averaged around 6-8%, although it was impacted by the COVID-19 pandemic.</a:t>
            </a:r>
            <a:endParaRPr kumimoji="0" lang="en-US" sz="1800" b="0" i="0" u="none" strike="noStrike" cap="none" spc="0" normalizeH="0" baseline="0" dirty="0">
              <a:ln>
                <a:noFill/>
              </a:ln>
              <a:solidFill>
                <a:srgbClr val="000000"/>
              </a:solidFill>
              <a:effectLst/>
              <a:uFillTx/>
              <a:latin typeface="Arial" panose="020B0604020202020204" pitchFamily="34" charset="0"/>
              <a:cs typeface="Arial" panose="020B0604020202020204" pitchFamily="34" charset="0"/>
              <a:sym typeface="Calibri"/>
            </a:endParaRPr>
          </a:p>
        </p:txBody>
      </p:sp>
      <p:sp>
        <p:nvSpPr>
          <p:cNvPr id="9" name="Rectangle 12">
            <a:extLst>
              <a:ext uri="{FF2B5EF4-FFF2-40B4-BE49-F238E27FC236}">
                <a16:creationId xmlns:a16="http://schemas.microsoft.com/office/drawing/2014/main" id="{0832A7FC-A444-AA1E-DA22-44C5AA4CE3A9}"/>
              </a:ext>
            </a:extLst>
          </p:cNvPr>
          <p:cNvSpPr/>
          <p:nvPr/>
        </p:nvSpPr>
        <p:spPr>
          <a:xfrm>
            <a:off x="8578850" y="4542182"/>
            <a:ext cx="3613150" cy="2315817"/>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pic>
        <p:nvPicPr>
          <p:cNvPr id="7" name="Picture Placeholder 6">
            <a:extLst>
              <a:ext uri="{FF2B5EF4-FFF2-40B4-BE49-F238E27FC236}">
                <a16:creationId xmlns:a16="http://schemas.microsoft.com/office/drawing/2014/main" id="{4732B938-10B1-2657-CDDA-6904BC2680FE}"/>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26486" r="26486"/>
          <a:stretch>
            <a:fillRect/>
          </a:stretch>
        </p:blipFill>
        <p:spPr>
          <a:xfrm>
            <a:off x="8578850" y="0"/>
            <a:ext cx="3613150" cy="5124450"/>
          </a:xfrm>
        </p:spPr>
      </p:pic>
      <p:sp>
        <p:nvSpPr>
          <p:cNvPr id="5" name="Rectangle 15">
            <a:extLst>
              <a:ext uri="{FF2B5EF4-FFF2-40B4-BE49-F238E27FC236}">
                <a16:creationId xmlns:a16="http://schemas.microsoft.com/office/drawing/2014/main" id="{1DF4CCE3-1510-3AC7-269D-28EBDA6A84F3}"/>
              </a:ext>
            </a:extLst>
          </p:cNvPr>
          <p:cNvSpPr/>
          <p:nvPr/>
        </p:nvSpPr>
        <p:spPr>
          <a:xfrm>
            <a:off x="0" y="-1"/>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8" name="Rectangle 5">
            <a:extLst>
              <a:ext uri="{FF2B5EF4-FFF2-40B4-BE49-F238E27FC236}">
                <a16:creationId xmlns:a16="http://schemas.microsoft.com/office/drawing/2014/main" id="{5E6C2C8A-666F-8DCB-3D5C-77ADD40D5BDE}"/>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216932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83BB8C6A-E51D-49F8-FC10-06675E677583}"/>
              </a:ext>
            </a:extLst>
          </p:cNvPr>
          <p:cNvPicPr>
            <a:picLocks noGrp="1" noChangeAspect="1"/>
          </p:cNvPicPr>
          <p:nvPr>
            <p:ph type="pic" idx="21"/>
          </p:nvPr>
        </p:nvPicPr>
        <p:blipFill rotWithShape="1">
          <a:blip r:embed="rId2">
            <a:extLst>
              <a:ext uri="{28A0092B-C50C-407E-A947-70E740481C1C}">
                <a14:useLocalDpi xmlns:a14="http://schemas.microsoft.com/office/drawing/2010/main" val="0"/>
              </a:ext>
            </a:extLst>
          </a:blip>
          <a:srcRect t="17305" b="17305"/>
          <a:stretch/>
        </p:blipFill>
        <p:spPr>
          <a:xfrm>
            <a:off x="0" y="1"/>
            <a:ext cx="12191998" cy="3242092"/>
          </a:xfrm>
        </p:spPr>
      </p:pic>
      <p:sp>
        <p:nvSpPr>
          <p:cNvPr id="3" name="TextBox 14">
            <a:extLst>
              <a:ext uri="{FF2B5EF4-FFF2-40B4-BE49-F238E27FC236}">
                <a16:creationId xmlns:a16="http://schemas.microsoft.com/office/drawing/2014/main" id="{EFDB364B-656D-DE80-B9AA-7476851578F5}"/>
              </a:ext>
            </a:extLst>
          </p:cNvPr>
          <p:cNvSpPr txBox="1"/>
          <p:nvPr/>
        </p:nvSpPr>
        <p:spPr>
          <a:xfrm>
            <a:off x="655983" y="3470504"/>
            <a:ext cx="8623496"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i="0" dirty="0">
                <a:solidFill>
                  <a:srgbClr val="374151"/>
                </a:solidFill>
                <a:effectLst/>
              </a:rPr>
              <a:t>Infrastructure Development</a:t>
            </a:r>
            <a:endParaRPr sz="4400" dirty="0"/>
          </a:p>
        </p:txBody>
      </p:sp>
      <p:sp>
        <p:nvSpPr>
          <p:cNvPr id="4" name="TextBox 3">
            <a:extLst>
              <a:ext uri="{FF2B5EF4-FFF2-40B4-BE49-F238E27FC236}">
                <a16:creationId xmlns:a16="http://schemas.microsoft.com/office/drawing/2014/main" id="{2F1924D9-CA94-16F1-AD86-EFF82722D466}"/>
              </a:ext>
            </a:extLst>
          </p:cNvPr>
          <p:cNvSpPr txBox="1"/>
          <p:nvPr/>
        </p:nvSpPr>
        <p:spPr>
          <a:xfrm>
            <a:off x="665921" y="4344469"/>
            <a:ext cx="1053547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b="0" i="0" dirty="0">
                <a:solidFill>
                  <a:srgbClr val="374151"/>
                </a:solidFill>
                <a:effectLst/>
                <a:latin typeface="Söhne"/>
              </a:rPr>
              <a:t>Bangladesh has been investing in infrastructure development, including transportation, power, and telecommunications. These investments aim to enhance connectivity, attract foreign investment, and support economic growth.</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6" name="Rectangle 5">
            <a:extLst>
              <a:ext uri="{FF2B5EF4-FFF2-40B4-BE49-F238E27FC236}">
                <a16:creationId xmlns:a16="http://schemas.microsoft.com/office/drawing/2014/main" id="{3295263E-7DEF-4DD4-6107-CB20D75F45D4}"/>
              </a:ext>
            </a:extLst>
          </p:cNvPr>
          <p:cNvSpPr/>
          <p:nvPr/>
        </p:nvSpPr>
        <p:spPr>
          <a:xfrm>
            <a:off x="0" y="6295650"/>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3177896208"/>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4D355C41-B3E0-F65B-A769-2629CBD0537B}"/>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24865" r="24865"/>
          <a:stretch>
            <a:fillRect/>
          </a:stretch>
        </p:blipFill>
        <p:spPr/>
      </p:pic>
      <p:sp>
        <p:nvSpPr>
          <p:cNvPr id="3" name="TextBox 14">
            <a:extLst>
              <a:ext uri="{FF2B5EF4-FFF2-40B4-BE49-F238E27FC236}">
                <a16:creationId xmlns:a16="http://schemas.microsoft.com/office/drawing/2014/main" id="{17E10013-8B8B-49E9-54C1-FA4E73568E24}"/>
              </a:ext>
            </a:extLst>
          </p:cNvPr>
          <p:cNvSpPr txBox="1"/>
          <p:nvPr/>
        </p:nvSpPr>
        <p:spPr>
          <a:xfrm>
            <a:off x="6865798" y="1816191"/>
            <a:ext cx="386316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800" i="0" dirty="0">
                <a:solidFill>
                  <a:srgbClr val="374151"/>
                </a:solidFill>
                <a:effectLst/>
              </a:rPr>
              <a:t>Challenges</a:t>
            </a:r>
            <a:endParaRPr sz="4800" dirty="0"/>
          </a:p>
        </p:txBody>
      </p:sp>
      <p:sp>
        <p:nvSpPr>
          <p:cNvPr id="4" name="TextBox 3">
            <a:extLst>
              <a:ext uri="{FF2B5EF4-FFF2-40B4-BE49-F238E27FC236}">
                <a16:creationId xmlns:a16="http://schemas.microsoft.com/office/drawing/2014/main" id="{5A583075-705F-B128-14AD-271BEB4E72BF}"/>
              </a:ext>
            </a:extLst>
          </p:cNvPr>
          <p:cNvSpPr txBox="1"/>
          <p:nvPr/>
        </p:nvSpPr>
        <p:spPr>
          <a:xfrm>
            <a:off x="5618481" y="2823369"/>
            <a:ext cx="590928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b="0" i="0" dirty="0">
                <a:solidFill>
                  <a:srgbClr val="374151"/>
                </a:solidFill>
                <a:effectLst/>
                <a:latin typeface="Söhne"/>
              </a:rPr>
              <a:t>Bangladesh faces several challenges, including poverty, income inequality, climate change vulnerability, and inadequate infrastructure in some areas. The country is also working to improve governance, address corruption, and create an enabling business environment.</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9" name="Rectangle 5">
            <a:extLst>
              <a:ext uri="{FF2B5EF4-FFF2-40B4-BE49-F238E27FC236}">
                <a16:creationId xmlns:a16="http://schemas.microsoft.com/office/drawing/2014/main" id="{E3C13833-1BFA-28F2-32B4-12FA4381100A}"/>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0" name="Rectangle 15">
            <a:extLst>
              <a:ext uri="{FF2B5EF4-FFF2-40B4-BE49-F238E27FC236}">
                <a16:creationId xmlns:a16="http://schemas.microsoft.com/office/drawing/2014/main" id="{668E42CF-5914-761A-A48C-FBA63C4CEEDB}"/>
              </a:ext>
            </a:extLst>
          </p:cNvPr>
          <p:cNvSpPr/>
          <p:nvPr/>
        </p:nvSpPr>
        <p:spPr>
          <a:xfrm>
            <a:off x="11256884" y="32702"/>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1159289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7C4E246-550C-6DB2-2983-D7A0EE9CF8B7}"/>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25403" r="25403"/>
          <a:stretch>
            <a:fillRect/>
          </a:stretch>
        </p:blipFill>
        <p:spPr>
          <a:xfrm>
            <a:off x="0" y="0"/>
            <a:ext cx="4621213" cy="6256338"/>
          </a:xfrm>
        </p:spPr>
      </p:pic>
      <p:sp>
        <p:nvSpPr>
          <p:cNvPr id="3" name="TextBox 14">
            <a:extLst>
              <a:ext uri="{FF2B5EF4-FFF2-40B4-BE49-F238E27FC236}">
                <a16:creationId xmlns:a16="http://schemas.microsoft.com/office/drawing/2014/main" id="{A258B281-353D-8265-69D0-B889109BF119}"/>
              </a:ext>
            </a:extLst>
          </p:cNvPr>
          <p:cNvSpPr txBox="1"/>
          <p:nvPr/>
        </p:nvSpPr>
        <p:spPr>
          <a:xfrm>
            <a:off x="5088836" y="1187891"/>
            <a:ext cx="7255565"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b="1" dirty="0">
                <a:effectLst/>
                <a:ea typeface="Arial" panose="020B0604020202020204" pitchFamily="34" charset="0"/>
              </a:rPr>
              <a:t>Bangladesh Women and Economy</a:t>
            </a:r>
            <a:endParaRPr sz="4400" dirty="0"/>
          </a:p>
        </p:txBody>
      </p:sp>
      <p:sp>
        <p:nvSpPr>
          <p:cNvPr id="6" name="Rectangle 15">
            <a:extLst>
              <a:ext uri="{FF2B5EF4-FFF2-40B4-BE49-F238E27FC236}">
                <a16:creationId xmlns:a16="http://schemas.microsoft.com/office/drawing/2014/main" id="{610BF4C2-38B8-100E-FCA1-3BE32D72ABE7}"/>
              </a:ext>
            </a:extLst>
          </p:cNvPr>
          <p:cNvSpPr/>
          <p:nvPr/>
        </p:nvSpPr>
        <p:spPr>
          <a:xfrm>
            <a:off x="11256884" y="32702"/>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7" name="Rectangle 5">
            <a:extLst>
              <a:ext uri="{FF2B5EF4-FFF2-40B4-BE49-F238E27FC236}">
                <a16:creationId xmlns:a16="http://schemas.microsoft.com/office/drawing/2014/main" id="{D9C67DB0-C09D-4801-864C-B0B73798A36D}"/>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8" name="TextBox 7">
            <a:extLst>
              <a:ext uri="{FF2B5EF4-FFF2-40B4-BE49-F238E27FC236}">
                <a16:creationId xmlns:a16="http://schemas.microsoft.com/office/drawing/2014/main" id="{FDC9E381-347A-3392-1EB6-FC06091B4016}"/>
              </a:ext>
            </a:extLst>
          </p:cNvPr>
          <p:cNvSpPr txBox="1"/>
          <p:nvPr/>
        </p:nvSpPr>
        <p:spPr>
          <a:xfrm>
            <a:off x="5088836" y="2690337"/>
            <a:ext cx="643061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kern="100" dirty="0">
                <a:solidFill>
                  <a:srgbClr val="0E101A"/>
                </a:solidFill>
                <a:effectLst/>
                <a:latin typeface="Arial" panose="020B0604020202020204" pitchFamily="34" charset="0"/>
                <a:ea typeface="Arial" panose="020B0604020202020204" pitchFamily="34" charset="0"/>
              </a:rPr>
              <a:t>Bangladesh has made significant progress in terms of women's participation in the economy over the past few decades. According to the World Bank, women's labor force participation rate in Bangladesh increased from around 26% in the 1990s to 36% in 2020.</a:t>
            </a:r>
          </a:p>
        </p:txBody>
      </p:sp>
      <p:sp>
        <p:nvSpPr>
          <p:cNvPr id="9" name="TextBox 8">
            <a:extLst>
              <a:ext uri="{FF2B5EF4-FFF2-40B4-BE49-F238E27FC236}">
                <a16:creationId xmlns:a16="http://schemas.microsoft.com/office/drawing/2014/main" id="{3478069E-F6E7-33ED-E316-AB5069F68514}"/>
              </a:ext>
            </a:extLst>
          </p:cNvPr>
          <p:cNvSpPr txBox="1"/>
          <p:nvPr/>
        </p:nvSpPr>
        <p:spPr>
          <a:xfrm>
            <a:off x="5088836" y="4223558"/>
            <a:ext cx="63778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According to a study by the International </a:t>
            </a:r>
            <a:r>
              <a:rPr lang="en-US" sz="1800" dirty="0" err="1">
                <a:solidFill>
                  <a:srgbClr val="0E101A"/>
                </a:solidFill>
                <a:effectLst/>
                <a:latin typeface="Arial" panose="020B0604020202020204" pitchFamily="34" charset="0"/>
                <a:ea typeface="Arial" panose="020B0604020202020204" pitchFamily="34" charset="0"/>
              </a:rPr>
              <a:t>Labour</a:t>
            </a:r>
            <a:r>
              <a:rPr lang="en-US" sz="1800" dirty="0">
                <a:solidFill>
                  <a:srgbClr val="0E101A"/>
                </a:solidFill>
                <a:effectLst/>
                <a:latin typeface="Arial" panose="020B0604020202020204" pitchFamily="34" charset="0"/>
                <a:ea typeface="Arial" panose="020B0604020202020204" pitchFamily="34" charset="0"/>
              </a:rPr>
              <a:t> Organization (ILO), women in Bangladesh earn, on average, 12% less than men.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392686738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FE74F2-BFAD-ED10-8B77-BA5640F08628}"/>
              </a:ext>
            </a:extLst>
          </p:cNvPr>
          <p:cNvSpPr txBox="1"/>
          <p:nvPr/>
        </p:nvSpPr>
        <p:spPr>
          <a:xfrm>
            <a:off x="5396946" y="2370925"/>
            <a:ext cx="5953539"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kern="100" dirty="0">
                <a:solidFill>
                  <a:srgbClr val="0E101A"/>
                </a:solidFill>
                <a:effectLst/>
                <a:latin typeface="Arial" panose="020B0604020202020204" pitchFamily="34" charset="0"/>
                <a:ea typeface="Arial" panose="020B0604020202020204" pitchFamily="34" charset="0"/>
              </a:rPr>
              <a:t>In terms of entrepreneurship, women in Bangladesh have made significant strides. According to a report by the Global Entrepreneurship Monitor, women in Bangladesh were more likely to start businesses than men in 2020, with 11.8% of women engaged in early-stage entrepreneurial activity compared to 10.8% of men.</a:t>
            </a:r>
          </a:p>
          <a:p>
            <a:pPr marL="0" marR="0" indent="0" algn="just"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14">
            <a:extLst>
              <a:ext uri="{FF2B5EF4-FFF2-40B4-BE49-F238E27FC236}">
                <a16:creationId xmlns:a16="http://schemas.microsoft.com/office/drawing/2014/main" id="{F06A7AA7-39EB-5EF0-C0FE-88709A1E86B8}"/>
              </a:ext>
            </a:extLst>
          </p:cNvPr>
          <p:cNvSpPr txBox="1"/>
          <p:nvPr/>
        </p:nvSpPr>
        <p:spPr>
          <a:xfrm>
            <a:off x="5347252" y="790326"/>
            <a:ext cx="6052929"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b="1" dirty="0">
                <a:effectLst/>
                <a:ea typeface="Arial" panose="020B0604020202020204" pitchFamily="34" charset="0"/>
              </a:rPr>
              <a:t>Bangladesh Women and </a:t>
            </a:r>
            <a:r>
              <a:rPr lang="en-US" sz="4400" b="1" dirty="0" err="1">
                <a:effectLst/>
                <a:ea typeface="Arial" panose="020B0604020202020204" pitchFamily="34" charset="0"/>
              </a:rPr>
              <a:t>Enterprenuership</a:t>
            </a:r>
            <a:endParaRPr sz="4400" dirty="0"/>
          </a:p>
        </p:txBody>
      </p:sp>
      <p:sp>
        <p:nvSpPr>
          <p:cNvPr id="5" name="Rectangle 15">
            <a:extLst>
              <a:ext uri="{FF2B5EF4-FFF2-40B4-BE49-F238E27FC236}">
                <a16:creationId xmlns:a16="http://schemas.microsoft.com/office/drawing/2014/main" id="{97C4A251-9029-BDD7-2776-7F09B093B9A4}"/>
              </a:ext>
            </a:extLst>
          </p:cNvPr>
          <p:cNvSpPr/>
          <p:nvPr/>
        </p:nvSpPr>
        <p:spPr>
          <a:xfrm>
            <a:off x="11256884" y="32702"/>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6" name="Rectangle 5">
            <a:extLst>
              <a:ext uri="{FF2B5EF4-FFF2-40B4-BE49-F238E27FC236}">
                <a16:creationId xmlns:a16="http://schemas.microsoft.com/office/drawing/2014/main" id="{F98B9D4A-6FDC-EB7D-4D69-5092DB89A2E7}"/>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pic>
        <p:nvPicPr>
          <p:cNvPr id="12" name="Picture Placeholder 11">
            <a:extLst>
              <a:ext uri="{FF2B5EF4-FFF2-40B4-BE49-F238E27FC236}">
                <a16:creationId xmlns:a16="http://schemas.microsoft.com/office/drawing/2014/main" id="{4517ADDF-4CFB-FDE4-D999-71C77E302341}"/>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4223" r="4223"/>
          <a:stretch>
            <a:fillRect/>
          </a:stretch>
        </p:blipFill>
        <p:spPr>
          <a:xfrm flipH="1">
            <a:off x="0" y="0"/>
            <a:ext cx="4945063" cy="6256338"/>
          </a:xfrm>
        </p:spPr>
      </p:pic>
    </p:spTree>
    <p:extLst>
      <p:ext uri="{BB962C8B-B14F-4D97-AF65-F5344CB8AC3E}">
        <p14:creationId xmlns:p14="http://schemas.microsoft.com/office/powerpoint/2010/main" val="425920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1000"/>
          </a:schemeClr>
        </a:solidFill>
        <a:effectLst/>
      </p:bgPr>
    </p:bg>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24E60F47-6F8D-F7DB-EAD4-06EEE1549FDF}"/>
              </a:ext>
            </a:extLst>
          </p:cNvPr>
          <p:cNvPicPr>
            <a:picLocks noGrp="1" noChangeAspect="1"/>
          </p:cNvPicPr>
          <p:nvPr>
            <p:ph type="pic" idx="2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a14:imgEffect>
                  </a14:imgLayer>
                </a14:imgProps>
              </a:ext>
              <a:ext uri="{28A0092B-C50C-407E-A947-70E740481C1C}">
                <a14:useLocalDpi xmlns:a14="http://schemas.microsoft.com/office/drawing/2010/main" val="0"/>
              </a:ext>
            </a:extLst>
          </a:blip>
          <a:srcRect t="44" b="44"/>
          <a:stretch>
            <a:fillRect/>
          </a:stretch>
        </p:blipFill>
        <p:spPr/>
      </p:pic>
      <p:sp>
        <p:nvSpPr>
          <p:cNvPr id="211" name="Straight Connector 21"/>
          <p:cNvSpPr/>
          <p:nvPr/>
        </p:nvSpPr>
        <p:spPr>
          <a:xfrm>
            <a:off x="520820" y="1219543"/>
            <a:ext cx="11150356" cy="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txBody>
          <a:bodyPr lIns="45719" rIns="45719"/>
          <a:lstStyle/>
          <a:p>
            <a:pPr algn="ctr"/>
            <a:endParaRPr dirty="0"/>
          </a:p>
        </p:txBody>
      </p:sp>
      <p:sp>
        <p:nvSpPr>
          <p:cNvPr id="212" name="Straight Connector 22"/>
          <p:cNvSpPr/>
          <p:nvPr/>
        </p:nvSpPr>
        <p:spPr>
          <a:xfrm>
            <a:off x="520821" y="5754597"/>
            <a:ext cx="11150356" cy="1"/>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txBody>
          <a:bodyPr lIns="45719" rIns="45719"/>
          <a:lstStyle/>
          <a:p>
            <a:pPr algn="ctr"/>
            <a:endParaRPr dirty="0"/>
          </a:p>
        </p:txBody>
      </p:sp>
      <p:sp>
        <p:nvSpPr>
          <p:cNvPr id="208" name="TextBox 17"/>
          <p:cNvSpPr txBox="1"/>
          <p:nvPr/>
        </p:nvSpPr>
        <p:spPr>
          <a:xfrm>
            <a:off x="1350628" y="3073644"/>
            <a:ext cx="9530498" cy="10156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800" b="1">
                <a:solidFill>
                  <a:schemeClr val="accent4"/>
                </a:solidFill>
                <a:latin typeface="+mn-lt"/>
                <a:ea typeface="+mn-ea"/>
                <a:cs typeface="+mn-cs"/>
                <a:sym typeface="Helvetica"/>
              </a:defRPr>
            </a:lvl1pPr>
          </a:lstStyle>
          <a:p>
            <a:r>
              <a:rPr lang="en-US" sz="6000" b="1" dirty="0">
                <a:solidFill>
                  <a:schemeClr val="bg1"/>
                </a:solidFill>
                <a:effectLst/>
                <a:latin typeface="Arial" panose="020B0604020202020204" pitchFamily="34" charset="0"/>
                <a:ea typeface="Arial" panose="020B0604020202020204" pitchFamily="34" charset="0"/>
              </a:rPr>
              <a:t>Condition of Bangladesh</a:t>
            </a:r>
            <a:endParaRPr lang="en-US" sz="6000" dirty="0">
              <a:solidFill>
                <a:schemeClr val="bg1"/>
              </a:solidFill>
            </a:endParaRPr>
          </a:p>
        </p:txBody>
      </p:sp>
      <p:sp>
        <p:nvSpPr>
          <p:cNvPr id="7" name="TextBox 6">
            <a:extLst>
              <a:ext uri="{FF2B5EF4-FFF2-40B4-BE49-F238E27FC236}">
                <a16:creationId xmlns:a16="http://schemas.microsoft.com/office/drawing/2014/main" id="{B4CB088D-1FF4-6721-E459-0DF7BEC7CA27}"/>
              </a:ext>
            </a:extLst>
          </p:cNvPr>
          <p:cNvSpPr txBox="1"/>
          <p:nvPr/>
        </p:nvSpPr>
        <p:spPr>
          <a:xfrm>
            <a:off x="1733353" y="2465914"/>
            <a:ext cx="8725291"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4800" b="1" dirty="0">
                <a:solidFill>
                  <a:schemeClr val="bg1"/>
                </a:solidFill>
                <a:effectLst/>
                <a:latin typeface="Arial" panose="020B0604020202020204" pitchFamily="34" charset="0"/>
                <a:ea typeface="Arial" panose="020B0604020202020204" pitchFamily="34" charset="0"/>
              </a:rPr>
              <a:t>Economic </a:t>
            </a:r>
            <a:endParaRPr lang="en-US" sz="4800" b="1"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767A5C-523A-E41F-3C45-2F9214BD4F8C}"/>
              </a:ext>
            </a:extLst>
          </p:cNvPr>
          <p:cNvSpPr txBox="1"/>
          <p:nvPr/>
        </p:nvSpPr>
        <p:spPr>
          <a:xfrm>
            <a:off x="770745" y="2307609"/>
            <a:ext cx="7796786" cy="2897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6350" marR="8255" indent="-6350" algn="just">
              <a:lnSpc>
                <a:spcPct val="112000"/>
              </a:lnSpc>
              <a:spcBef>
                <a:spcPts val="0"/>
              </a:spcBef>
              <a:spcAft>
                <a:spcPts val="50"/>
              </a:spcAft>
            </a:pPr>
            <a:r>
              <a:rPr lang="en-US" sz="1800" kern="100" dirty="0">
                <a:solidFill>
                  <a:srgbClr val="0E101A"/>
                </a:solidFill>
                <a:effectLst/>
                <a:latin typeface="Arial" panose="020B0604020202020204" pitchFamily="34" charset="0"/>
                <a:ea typeface="Arial" panose="020B0604020202020204" pitchFamily="34" charset="0"/>
              </a:rPr>
              <a:t>In conclusion, Bangladesh's economy has been impacted by the COVID-19 pandemic and the Ukraine war, but the country has shown resilience, particularly in its garment industry, which remains a major contributor to its economy. Despite inflationary pressures, the government has implemented policies to control inflation, and the overall growth outlook for the country remains positive. However, as with any economy, there are always risks and challenges, and it will be important for Bangladesh to continue to implement policies that promote economic growth and stability in the years ahead.</a:t>
            </a:r>
          </a:p>
        </p:txBody>
      </p:sp>
      <p:sp>
        <p:nvSpPr>
          <p:cNvPr id="6" name="Rectangle 5">
            <a:extLst>
              <a:ext uri="{FF2B5EF4-FFF2-40B4-BE49-F238E27FC236}">
                <a16:creationId xmlns:a16="http://schemas.microsoft.com/office/drawing/2014/main" id="{2E9571D3-E757-3CE8-1322-6D171EC484AF}"/>
              </a:ext>
            </a:extLst>
          </p:cNvPr>
          <p:cNvSpPr/>
          <p:nvPr/>
        </p:nvSpPr>
        <p:spPr>
          <a:xfrm>
            <a:off x="9464512" y="2884601"/>
            <a:ext cx="2746343" cy="3973399"/>
          </a:xfrm>
          <a:prstGeom prst="rect">
            <a:avLst/>
          </a:prstGeom>
          <a:solidFill>
            <a:srgbClr val="FFC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784D5A18-6AAE-A7E9-EBA1-CDD497B71087}"/>
              </a:ext>
            </a:extLst>
          </p:cNvPr>
          <p:cNvSpPr/>
          <p:nvPr/>
        </p:nvSpPr>
        <p:spPr>
          <a:xfrm>
            <a:off x="9464512" y="-9428"/>
            <a:ext cx="2746343" cy="3610467"/>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02F5AA0-748D-5CE7-3997-7098C37E6F06}"/>
              </a:ext>
            </a:extLst>
          </p:cNvPr>
          <p:cNvSpPr txBox="1"/>
          <p:nvPr/>
        </p:nvSpPr>
        <p:spPr>
          <a:xfrm>
            <a:off x="772998" y="1692081"/>
            <a:ext cx="21775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18413E"/>
                </a:solidFill>
                <a:effectLst/>
                <a:uFillTx/>
                <a:latin typeface="+mj-lt"/>
                <a:ea typeface="+mj-ea"/>
                <a:cs typeface="+mj-cs"/>
                <a:sym typeface="Calibri"/>
              </a:rPr>
              <a:t>Conclusion -</a:t>
            </a:r>
          </a:p>
        </p:txBody>
      </p:sp>
    </p:spTree>
    <p:extLst>
      <p:ext uri="{BB962C8B-B14F-4D97-AF65-F5344CB8AC3E}">
        <p14:creationId xmlns:p14="http://schemas.microsoft.com/office/powerpoint/2010/main" val="1204135764"/>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8413E"/>
        </a:solidFill>
        <a:effectLst/>
      </p:bgPr>
    </p:bg>
    <p:spTree>
      <p:nvGrpSpPr>
        <p:cNvPr id="1" name=""/>
        <p:cNvGrpSpPr/>
        <p:nvPr/>
      </p:nvGrpSpPr>
      <p:grpSpPr>
        <a:xfrm>
          <a:off x="0" y="0"/>
          <a:ext cx="0" cy="0"/>
          <a:chOff x="0" y="0"/>
          <a:chExt cx="0" cy="0"/>
        </a:xfrm>
      </p:grpSpPr>
      <p:sp>
        <p:nvSpPr>
          <p:cNvPr id="784" name="TextBox 5"/>
          <p:cNvSpPr txBox="1"/>
          <p:nvPr/>
        </p:nvSpPr>
        <p:spPr>
          <a:xfrm>
            <a:off x="3237243" y="2497976"/>
            <a:ext cx="5717514" cy="184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1500" b="1">
                <a:solidFill>
                  <a:schemeClr val="accent4"/>
                </a:solidFill>
                <a:latin typeface="+mn-lt"/>
                <a:ea typeface="+mn-ea"/>
                <a:cs typeface="+mn-cs"/>
                <a:sym typeface="Helvetica"/>
              </a:defRPr>
            </a:lvl1pPr>
          </a:lstStyle>
          <a:p>
            <a:r>
              <a:rPr lang="en-US" dirty="0"/>
              <a:t>t</a:t>
            </a:r>
            <a:r>
              <a:rPr dirty="0"/>
              <a:t>hanks.</a:t>
            </a:r>
          </a:p>
        </p:txBody>
      </p:sp>
      <p:sp>
        <p:nvSpPr>
          <p:cNvPr id="788" name="Straight Connector 10"/>
          <p:cNvSpPr/>
          <p:nvPr/>
        </p:nvSpPr>
        <p:spPr>
          <a:xfrm>
            <a:off x="825622" y="5770486"/>
            <a:ext cx="10511163" cy="1"/>
          </a:xfrm>
          <a:prstGeom prst="line">
            <a:avLst/>
          </a:prstGeom>
          <a:ln w="6350">
            <a:solidFill>
              <a:schemeClr val="accent4"/>
            </a:solidFill>
            <a:miter/>
          </a:ln>
        </p:spPr>
        <p:txBody>
          <a:bodyPr lIns="45719" rIns="45719"/>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11"/>
          <p:cNvSpPr/>
          <p:nvPr/>
        </p:nvSpPr>
        <p:spPr>
          <a:xfrm>
            <a:off x="10981677" y="-1"/>
            <a:ext cx="1210322" cy="6233966"/>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15" name="Rectangle 6"/>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18" name="TextBox 9"/>
          <p:cNvSpPr txBox="1"/>
          <p:nvPr/>
        </p:nvSpPr>
        <p:spPr>
          <a:xfrm>
            <a:off x="326143" y="2988206"/>
            <a:ext cx="6328996" cy="13210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b">
            <a:spAutoFit/>
          </a:bodyPr>
          <a:lstStyle>
            <a:lvl1pPr>
              <a:lnSpc>
                <a:spcPct val="200000"/>
              </a:lnSpc>
              <a:defRPr sz="900">
                <a:latin typeface="+mn-lt"/>
                <a:ea typeface="+mn-ea"/>
                <a:cs typeface="+mn-cs"/>
                <a:sym typeface="Helvetica"/>
              </a:defRPr>
            </a:lvl1pPr>
          </a:lstStyle>
          <a:p>
            <a:pPr marL="463550" marR="8890" indent="-6350">
              <a:lnSpc>
                <a:spcPct val="112000"/>
              </a:lnSpc>
              <a:spcBef>
                <a:spcPts val="0"/>
              </a:spcBef>
              <a:spcAft>
                <a:spcPts val="50"/>
              </a:spcAft>
            </a:pPr>
            <a:r>
              <a:rPr lang="en-US" sz="1800" kern="100" dirty="0">
                <a:solidFill>
                  <a:srgbClr val="0E101A"/>
                </a:solidFill>
                <a:effectLst/>
                <a:latin typeface="Arial" panose="020B0604020202020204" pitchFamily="34" charset="0"/>
                <a:ea typeface="Arial" panose="020B0604020202020204" pitchFamily="34" charset="0"/>
              </a:rPr>
              <a:t>Economics is the social science concerned with how individuals, institutions and society make optimal choices under the conditions of scarcity.</a:t>
            </a:r>
          </a:p>
        </p:txBody>
      </p:sp>
      <p:sp>
        <p:nvSpPr>
          <p:cNvPr id="219" name="TextBox 10"/>
          <p:cNvSpPr txBox="1"/>
          <p:nvPr/>
        </p:nvSpPr>
        <p:spPr>
          <a:xfrm>
            <a:off x="817925" y="1745766"/>
            <a:ext cx="4743931" cy="14773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b="1">
                <a:solidFill>
                  <a:srgbClr val="18413E"/>
                </a:solidFill>
                <a:latin typeface="+mn-lt"/>
                <a:ea typeface="+mn-ea"/>
                <a:cs typeface="+mn-cs"/>
                <a:sym typeface="Helvetica"/>
              </a:defRPr>
            </a:lvl1pPr>
          </a:lstStyle>
          <a:p>
            <a:r>
              <a:rPr lang="en-US" sz="3600" dirty="0"/>
              <a:t>What is</a:t>
            </a:r>
          </a:p>
          <a:p>
            <a:r>
              <a:rPr lang="en-US" sz="5400" b="1" dirty="0">
                <a:effectLst/>
                <a:latin typeface="Arial" panose="020B0604020202020204" pitchFamily="34" charset="0"/>
                <a:ea typeface="Arial" panose="020B0604020202020204" pitchFamily="34" charset="0"/>
              </a:rPr>
              <a:t>Economic</a:t>
            </a:r>
            <a:r>
              <a:rPr lang="en-US" sz="1800" b="1" dirty="0">
                <a:effectLst/>
                <a:latin typeface="Arial" panose="020B0604020202020204" pitchFamily="34" charset="0"/>
                <a:ea typeface="Arial" panose="020B0604020202020204" pitchFamily="34" charset="0"/>
              </a:rPr>
              <a:t> </a:t>
            </a:r>
            <a:r>
              <a:rPr lang="en-US" dirty="0"/>
              <a:t>?</a:t>
            </a:r>
          </a:p>
        </p:txBody>
      </p:sp>
      <p:sp>
        <p:nvSpPr>
          <p:cNvPr id="220" name="Rectangle 12"/>
          <p:cNvSpPr/>
          <p:nvPr/>
        </p:nvSpPr>
        <p:spPr>
          <a:xfrm>
            <a:off x="7368464" y="-1"/>
            <a:ext cx="3613215" cy="1109710"/>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pic>
        <p:nvPicPr>
          <p:cNvPr id="224" name="Picture Placeholder 2" descr="Picture Placeholder 2"/>
          <p:cNvPicPr>
            <a:picLocks noGrp="1" noChangeAspect="1"/>
          </p:cNvPicPr>
          <p:nvPr>
            <p:ph type="pic" sz="half" idx="21"/>
          </p:nvPr>
        </p:nvPicPr>
        <p:blipFill rotWithShape="1">
          <a:blip r:embed="rId2"/>
          <a:srcRect l="14746" r="14746"/>
          <a:stretch/>
        </p:blipFill>
        <p:spPr>
          <a:prstGeom prst="rect">
            <a:avLst/>
          </a:prstGeom>
          <a:noFill/>
        </p:spPr>
      </p:pic>
      <p:pic>
        <p:nvPicPr>
          <p:cNvPr id="3" name="Picture 2">
            <a:extLst>
              <a:ext uri="{FF2B5EF4-FFF2-40B4-BE49-F238E27FC236}">
                <a16:creationId xmlns:a16="http://schemas.microsoft.com/office/drawing/2014/main" id="{8AB52F0F-0D0C-A6F3-B16B-82F2C844A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07081" y="1870688"/>
            <a:ext cx="5135268" cy="3613215"/>
          </a:xfrm>
          <a:prstGeom prst="rect">
            <a:avLst/>
          </a:prstGeom>
        </p:spPr>
      </p:pic>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37" name="Rectangle 15"/>
          <p:cNvSpPr/>
          <p:nvPr/>
        </p:nvSpPr>
        <p:spPr>
          <a:xfrm>
            <a:off x="11256884" y="0"/>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34" name="TextBox 12"/>
          <p:cNvSpPr txBox="1"/>
          <p:nvPr/>
        </p:nvSpPr>
        <p:spPr>
          <a:xfrm>
            <a:off x="5638898" y="1632827"/>
            <a:ext cx="6156127"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2800" dirty="0"/>
              <a:t>What is</a:t>
            </a:r>
          </a:p>
          <a:p>
            <a:r>
              <a:rPr lang="en-US" sz="3600" dirty="0"/>
              <a:t>Economics of Bangladesh?</a:t>
            </a:r>
            <a:endParaRPr sz="3600" dirty="0"/>
          </a:p>
        </p:txBody>
      </p:sp>
      <p:sp>
        <p:nvSpPr>
          <p:cNvPr id="2" name="TextBox 9">
            <a:extLst>
              <a:ext uri="{FF2B5EF4-FFF2-40B4-BE49-F238E27FC236}">
                <a16:creationId xmlns:a16="http://schemas.microsoft.com/office/drawing/2014/main" id="{CFBAAA15-729B-78A6-8741-0FEF395A8E50}"/>
              </a:ext>
            </a:extLst>
          </p:cNvPr>
          <p:cNvSpPr txBox="1"/>
          <p:nvPr/>
        </p:nvSpPr>
        <p:spPr>
          <a:xfrm>
            <a:off x="5186221" y="2976905"/>
            <a:ext cx="6522075" cy="9979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b">
            <a:spAutoFit/>
          </a:bodyPr>
          <a:lstStyle>
            <a:lvl1pPr>
              <a:lnSpc>
                <a:spcPct val="200000"/>
              </a:lnSpc>
              <a:defRPr sz="900">
                <a:latin typeface="+mn-lt"/>
                <a:ea typeface="+mn-ea"/>
                <a:cs typeface="+mn-cs"/>
                <a:sym typeface="Helvetica"/>
              </a:defRPr>
            </a:lvl1pPr>
          </a:lstStyle>
          <a:p>
            <a:pPr marL="463550" marR="8890" indent="-6350">
              <a:lnSpc>
                <a:spcPct val="112000"/>
              </a:lnSpc>
              <a:spcBef>
                <a:spcPts val="0"/>
              </a:spcBef>
              <a:spcAft>
                <a:spcPts val="50"/>
              </a:spcAft>
            </a:pPr>
            <a:r>
              <a:rPr lang="en-US" sz="1800" kern="100" dirty="0">
                <a:solidFill>
                  <a:srgbClr val="374151"/>
                </a:solidFill>
                <a:effectLst/>
                <a:latin typeface="Arial" panose="020B0604020202020204" pitchFamily="34" charset="0"/>
                <a:ea typeface="Arial" panose="020B0604020202020204" pitchFamily="34" charset="0"/>
                <a:cs typeface="Arial" panose="020B0604020202020204" pitchFamily="34" charset="0"/>
              </a:rPr>
              <a:t>Bangladesh is a developing country in South Asia with a mixed economy. Its economy is largely driven by agriculture, manufacturing, and services.</a:t>
            </a:r>
            <a:endParaRPr lang="en-US" sz="1800" kern="100" dirty="0">
              <a:solidFill>
                <a:srgbClr val="0E101A"/>
              </a:solidFill>
              <a:effectLst/>
              <a:latin typeface="Arial" panose="020B0604020202020204" pitchFamily="34" charset="0"/>
              <a:ea typeface="Arial" panose="020B0604020202020204" pitchFamily="34" charset="0"/>
              <a:cs typeface="Arial" panose="020B0604020202020204" pitchFamily="34" charset="0"/>
            </a:endParaRPr>
          </a:p>
        </p:txBody>
      </p:sp>
      <p:pic>
        <p:nvPicPr>
          <p:cNvPr id="27" name="Picture Placeholder 26">
            <a:extLst>
              <a:ext uri="{FF2B5EF4-FFF2-40B4-BE49-F238E27FC236}">
                <a16:creationId xmlns:a16="http://schemas.microsoft.com/office/drawing/2014/main" id="{840C2585-BA56-B578-AC41-73362379B4FE}"/>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33757" r="33757"/>
          <a:stretch>
            <a:fillRect/>
          </a:stretch>
        </p:blipFill>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Rectangle 5"/>
          <p:cNvSpPr/>
          <p:nvPr/>
        </p:nvSpPr>
        <p:spPr>
          <a:xfrm>
            <a:off x="16436" y="639137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48" name="TextBox 12"/>
          <p:cNvSpPr txBox="1"/>
          <p:nvPr/>
        </p:nvSpPr>
        <p:spPr>
          <a:xfrm>
            <a:off x="744666" y="2233948"/>
            <a:ext cx="6648196" cy="5232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solidFill>
                  <a:srgbClr val="18413E"/>
                </a:solidFill>
                <a:latin typeface="+mn-lt"/>
                <a:ea typeface="+mn-ea"/>
                <a:cs typeface="+mn-cs"/>
                <a:sym typeface="Helvetica"/>
              </a:defRPr>
            </a:lvl1pPr>
          </a:lstStyle>
          <a:p>
            <a:r>
              <a:rPr lang="en-US" sz="2800" dirty="0"/>
              <a:t>Economics History of Bangladesh</a:t>
            </a:r>
            <a:endParaRPr sz="2800" dirty="0"/>
          </a:p>
        </p:txBody>
      </p:sp>
      <p:pic>
        <p:nvPicPr>
          <p:cNvPr id="11" name="Picture Placeholder 10">
            <a:extLst>
              <a:ext uri="{FF2B5EF4-FFF2-40B4-BE49-F238E27FC236}">
                <a16:creationId xmlns:a16="http://schemas.microsoft.com/office/drawing/2014/main" id="{9447C740-5034-C8F5-8A93-3BAF5C475F5B}"/>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5070" r="15070"/>
          <a:stretch>
            <a:fillRect/>
          </a:stretch>
        </p:blipFill>
        <p:spPr>
          <a:xfrm>
            <a:off x="8123238" y="3250097"/>
            <a:ext cx="4068762" cy="3141278"/>
          </a:xfrm>
        </p:spPr>
      </p:pic>
      <p:sp>
        <p:nvSpPr>
          <p:cNvPr id="5" name="Rectangle 4">
            <a:extLst>
              <a:ext uri="{FF2B5EF4-FFF2-40B4-BE49-F238E27FC236}">
                <a16:creationId xmlns:a16="http://schemas.microsoft.com/office/drawing/2014/main" id="{3D5BB04D-9BE3-2200-C465-F380F3B5C88B}"/>
              </a:ext>
            </a:extLst>
          </p:cNvPr>
          <p:cNvSpPr/>
          <p:nvPr/>
        </p:nvSpPr>
        <p:spPr>
          <a:xfrm>
            <a:off x="744666" y="2912526"/>
            <a:ext cx="4925067" cy="1569658"/>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kumimoji="0" lang="en-US" sz="2400" i="0" u="none" strike="noStrike" cap="none" spc="0" normalizeH="0" baseline="0" dirty="0">
                <a:ln>
                  <a:noFill/>
                </a:ln>
                <a:solidFill>
                  <a:srgbClr val="18413E"/>
                </a:solidFill>
                <a:effectLst/>
                <a:uFillTx/>
                <a:latin typeface="+mj-lt"/>
                <a:ea typeface="+mj-ea"/>
                <a:cs typeface="+mj-cs"/>
                <a:sym typeface="Calibri"/>
              </a:rPr>
              <a:t>1. </a:t>
            </a:r>
            <a:r>
              <a:rPr lang="en-US" sz="2400" kern="100" dirty="0">
                <a:solidFill>
                  <a:srgbClr val="18413E"/>
                </a:solidFill>
                <a:effectLst/>
                <a:latin typeface="Arial" panose="020B0604020202020204" pitchFamily="34" charset="0"/>
                <a:ea typeface="Arial" panose="020B0604020202020204" pitchFamily="34" charset="0"/>
              </a:rPr>
              <a:t>Pre-Colonial Period</a:t>
            </a:r>
            <a:endParaRPr kumimoji="0" lang="en-US" sz="2400" i="0" u="none" strike="noStrike" cap="none" spc="0" normalizeH="0" baseline="0" dirty="0">
              <a:ln>
                <a:noFill/>
              </a:ln>
              <a:solidFill>
                <a:srgbClr val="18413E"/>
              </a:solidFill>
              <a:effectLst/>
              <a:uFillTx/>
              <a:latin typeface="+mj-lt"/>
              <a:ea typeface="+mj-ea"/>
              <a:cs typeface="+mj-cs"/>
              <a:sym typeface="Calibri"/>
            </a:endParaRPr>
          </a:p>
          <a:p>
            <a:r>
              <a:rPr lang="en-US" sz="2400" dirty="0">
                <a:solidFill>
                  <a:srgbClr val="18413E"/>
                </a:solidFill>
              </a:rPr>
              <a:t>2. </a:t>
            </a:r>
            <a:r>
              <a:rPr lang="en-US" sz="2400" kern="100" dirty="0">
                <a:solidFill>
                  <a:srgbClr val="18413E"/>
                </a:solidFill>
                <a:effectLst/>
                <a:latin typeface="Arial" panose="020B0604020202020204" pitchFamily="34" charset="0"/>
                <a:ea typeface="Arial" panose="020B0604020202020204" pitchFamily="34" charset="0"/>
              </a:rPr>
              <a:t>Colonial Period</a:t>
            </a:r>
          </a:p>
          <a:p>
            <a:r>
              <a:rPr kumimoji="0" lang="en-US" sz="2400" i="0" u="none" strike="noStrike" cap="none" spc="0" normalizeH="0" baseline="0" dirty="0">
                <a:ln>
                  <a:noFill/>
                </a:ln>
                <a:solidFill>
                  <a:srgbClr val="18413E"/>
                </a:solidFill>
                <a:effectLst/>
                <a:uFillTx/>
                <a:latin typeface="+mj-lt"/>
                <a:ea typeface="+mj-ea"/>
                <a:cs typeface="+mj-cs"/>
                <a:sym typeface="Calibri"/>
              </a:rPr>
              <a:t>3.</a:t>
            </a:r>
            <a:r>
              <a:rPr lang="en-US" sz="2400" kern="100" dirty="0">
                <a:solidFill>
                  <a:srgbClr val="18413E"/>
                </a:solidFill>
                <a:effectLst/>
                <a:latin typeface="Arial" panose="020B0604020202020204" pitchFamily="34" charset="0"/>
                <a:ea typeface="Arial" panose="020B0604020202020204" pitchFamily="34" charset="0"/>
              </a:rPr>
              <a:t> Post-Independence Period</a:t>
            </a:r>
          </a:p>
          <a:p>
            <a:r>
              <a:rPr kumimoji="0" lang="en-US" sz="2400" i="0" u="none" strike="noStrike" cap="none" spc="0" normalizeH="0" baseline="0" dirty="0">
                <a:ln>
                  <a:noFill/>
                </a:ln>
                <a:solidFill>
                  <a:srgbClr val="18413E"/>
                </a:solidFill>
                <a:effectLst/>
                <a:uFillTx/>
                <a:latin typeface="+mj-lt"/>
                <a:ea typeface="+mj-ea"/>
                <a:cs typeface="+mj-cs"/>
                <a:sym typeface="Calibri"/>
              </a:rPr>
              <a:t>4.</a:t>
            </a:r>
            <a:r>
              <a:rPr lang="en-US" sz="2400" kern="100" dirty="0">
                <a:solidFill>
                  <a:srgbClr val="18413E"/>
                </a:solidFill>
                <a:effectLst/>
                <a:latin typeface="Arial" panose="020B0604020202020204" pitchFamily="34" charset="0"/>
                <a:ea typeface="Arial" panose="020B0604020202020204" pitchFamily="34" charset="0"/>
              </a:rPr>
              <a:t> The 1990s to the Present</a:t>
            </a:r>
          </a:p>
        </p:txBody>
      </p:sp>
      <p:pic>
        <p:nvPicPr>
          <p:cNvPr id="15" name="Picture Placeholder 14">
            <a:extLst>
              <a:ext uri="{FF2B5EF4-FFF2-40B4-BE49-F238E27FC236}">
                <a16:creationId xmlns:a16="http://schemas.microsoft.com/office/drawing/2014/main" id="{99209A69-CA8B-F4E8-7900-9D291A5D9E42}"/>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18790" r="18790"/>
          <a:stretch>
            <a:fillRect/>
          </a:stretch>
        </p:blipFill>
        <p:spPr>
          <a:xfrm>
            <a:off x="8123238" y="0"/>
            <a:ext cx="4068762" cy="3538330"/>
          </a:xfrm>
        </p:spPr>
      </p:pic>
      <p:sp>
        <p:nvSpPr>
          <p:cNvPr id="16" name="Rectangle 15">
            <a:extLst>
              <a:ext uri="{FF2B5EF4-FFF2-40B4-BE49-F238E27FC236}">
                <a16:creationId xmlns:a16="http://schemas.microsoft.com/office/drawing/2014/main" id="{F588D248-2E6B-44C3-9692-A99CB22097A2}"/>
              </a:ext>
            </a:extLst>
          </p:cNvPr>
          <p:cNvSpPr/>
          <p:nvPr/>
        </p:nvSpPr>
        <p:spPr>
          <a:xfrm>
            <a:off x="0" y="0"/>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66" name="Rectangle 11"/>
          <p:cNvSpPr/>
          <p:nvPr/>
        </p:nvSpPr>
        <p:spPr>
          <a:xfrm>
            <a:off x="8123238" y="-9833"/>
            <a:ext cx="4068763" cy="2379218"/>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69" name="TextBox 14"/>
          <p:cNvSpPr txBox="1"/>
          <p:nvPr/>
        </p:nvSpPr>
        <p:spPr>
          <a:xfrm>
            <a:off x="946371" y="1105809"/>
            <a:ext cx="5331988"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2400" dirty="0"/>
              <a:t>Economics Sector of </a:t>
            </a:r>
            <a:r>
              <a:rPr lang="en-US" sz="5400" dirty="0"/>
              <a:t>Bangladesh</a:t>
            </a:r>
            <a:endParaRPr sz="5400" dirty="0"/>
          </a:p>
        </p:txBody>
      </p:sp>
      <p:sp>
        <p:nvSpPr>
          <p:cNvPr id="3" name="Rectangle 2">
            <a:extLst>
              <a:ext uri="{FF2B5EF4-FFF2-40B4-BE49-F238E27FC236}">
                <a16:creationId xmlns:a16="http://schemas.microsoft.com/office/drawing/2014/main" id="{FF7BF3FB-31C7-480B-7419-DB60F021717F}"/>
              </a:ext>
            </a:extLst>
          </p:cNvPr>
          <p:cNvSpPr/>
          <p:nvPr/>
        </p:nvSpPr>
        <p:spPr>
          <a:xfrm>
            <a:off x="933507" y="2551544"/>
            <a:ext cx="5497110" cy="3046986"/>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r>
              <a:rPr kumimoji="0" lang="en-US" sz="2400" i="0" u="none" strike="noStrike" cap="none" spc="0" normalizeH="0" baseline="0" dirty="0">
                <a:ln>
                  <a:noFill/>
                </a:ln>
                <a:solidFill>
                  <a:srgbClr val="18413E"/>
                </a:solidFill>
                <a:effectLst/>
                <a:uFillTx/>
                <a:latin typeface="+mj-lt"/>
                <a:ea typeface="+mj-ea"/>
                <a:cs typeface="+mj-cs"/>
                <a:sym typeface="Calibri"/>
              </a:rPr>
              <a:t>1. </a:t>
            </a:r>
            <a:r>
              <a:rPr lang="en-US" sz="2400" kern="100" dirty="0">
                <a:solidFill>
                  <a:srgbClr val="18413E"/>
                </a:solidFill>
                <a:effectLst/>
                <a:latin typeface="Arial" panose="020B0604020202020204" pitchFamily="34" charset="0"/>
                <a:ea typeface="Arial" panose="020B0604020202020204" pitchFamily="34" charset="0"/>
              </a:rPr>
              <a:t>Agriculture</a:t>
            </a:r>
            <a:endParaRPr kumimoji="0" lang="en-US" sz="2400" i="0" u="none" strike="noStrike" cap="none" spc="0" normalizeH="0" baseline="0" dirty="0">
              <a:ln>
                <a:noFill/>
              </a:ln>
              <a:solidFill>
                <a:srgbClr val="18413E"/>
              </a:solidFill>
              <a:effectLst/>
              <a:uFillTx/>
              <a:latin typeface="+mj-lt"/>
              <a:ea typeface="+mj-ea"/>
              <a:cs typeface="+mj-cs"/>
              <a:sym typeface="Calibri"/>
            </a:endParaRPr>
          </a:p>
          <a:p>
            <a:r>
              <a:rPr lang="en-US" sz="2400" dirty="0">
                <a:solidFill>
                  <a:srgbClr val="18413E"/>
                </a:solidFill>
              </a:rPr>
              <a:t>2. </a:t>
            </a:r>
            <a:r>
              <a:rPr lang="en-US" sz="2400" kern="100" dirty="0">
                <a:solidFill>
                  <a:srgbClr val="18413E"/>
                </a:solidFill>
                <a:effectLst/>
                <a:latin typeface="Arial" panose="020B0604020202020204" pitchFamily="34" charset="0"/>
                <a:ea typeface="Arial" panose="020B0604020202020204" pitchFamily="34" charset="0"/>
              </a:rPr>
              <a:t>Manufacturing &amp; Industries</a:t>
            </a:r>
          </a:p>
          <a:p>
            <a:r>
              <a:rPr kumimoji="0" lang="en-US" sz="2400" i="0" u="none" strike="noStrike" cap="none" spc="0" normalizeH="0" baseline="0" dirty="0">
                <a:ln>
                  <a:noFill/>
                </a:ln>
                <a:solidFill>
                  <a:srgbClr val="18413E"/>
                </a:solidFill>
                <a:effectLst/>
                <a:uFillTx/>
                <a:latin typeface="+mj-lt"/>
                <a:ea typeface="+mj-ea"/>
                <a:cs typeface="+mj-cs"/>
                <a:sym typeface="Calibri"/>
              </a:rPr>
              <a:t>3.</a:t>
            </a:r>
            <a:r>
              <a:rPr lang="en-US" sz="2400" kern="100" dirty="0">
                <a:solidFill>
                  <a:srgbClr val="18413E"/>
                </a:solidFill>
                <a:effectLst/>
                <a:latin typeface="Arial" panose="020B0604020202020204" pitchFamily="34" charset="0"/>
                <a:ea typeface="Arial" panose="020B0604020202020204" pitchFamily="34" charset="0"/>
              </a:rPr>
              <a:t> Remittance</a:t>
            </a:r>
          </a:p>
          <a:p>
            <a:r>
              <a:rPr lang="en-US" sz="2400" kern="100" dirty="0">
                <a:solidFill>
                  <a:srgbClr val="18413E"/>
                </a:solidFill>
                <a:latin typeface="Arial" panose="020B0604020202020204" pitchFamily="34" charset="0"/>
                <a:ea typeface="Arial" panose="020B0604020202020204" pitchFamily="34" charset="0"/>
              </a:rPr>
              <a:t>4. </a:t>
            </a:r>
            <a:r>
              <a:rPr lang="en-US" sz="2400" kern="100" dirty="0">
                <a:solidFill>
                  <a:srgbClr val="18413E"/>
                </a:solidFill>
                <a:effectLst/>
                <a:latin typeface="Arial" panose="020B0604020202020204" pitchFamily="34" charset="0"/>
                <a:ea typeface="Arial" panose="020B0604020202020204" pitchFamily="34" charset="0"/>
              </a:rPr>
              <a:t>Shipbuilding and Shipbreaking</a:t>
            </a:r>
          </a:p>
          <a:p>
            <a:r>
              <a:rPr lang="en-US" sz="2400" kern="100" dirty="0">
                <a:solidFill>
                  <a:srgbClr val="18413E"/>
                </a:solidFill>
                <a:latin typeface="Arial" panose="020B0604020202020204" pitchFamily="34" charset="0"/>
                <a:ea typeface="Arial" panose="020B0604020202020204" pitchFamily="34" charset="0"/>
              </a:rPr>
              <a:t>5. Finance</a:t>
            </a:r>
          </a:p>
          <a:p>
            <a:r>
              <a:rPr lang="en-US" sz="2400" kern="100" dirty="0">
                <a:solidFill>
                  <a:srgbClr val="18413E"/>
                </a:solidFill>
                <a:effectLst/>
                <a:latin typeface="Arial" panose="020B0604020202020204" pitchFamily="34" charset="0"/>
                <a:ea typeface="Arial" panose="020B0604020202020204" pitchFamily="34" charset="0"/>
              </a:rPr>
              <a:t>6. Tourism</a:t>
            </a:r>
          </a:p>
          <a:p>
            <a:r>
              <a:rPr lang="en-US" sz="2400" kern="100" dirty="0">
                <a:solidFill>
                  <a:srgbClr val="18413E"/>
                </a:solidFill>
                <a:latin typeface="Arial" panose="020B0604020202020204" pitchFamily="34" charset="0"/>
                <a:ea typeface="Arial" panose="020B0604020202020204" pitchFamily="34" charset="0"/>
              </a:rPr>
              <a:t>7. Information and Communication </a:t>
            </a:r>
          </a:p>
          <a:p>
            <a:r>
              <a:rPr lang="en-US" sz="2400" kern="100" dirty="0">
                <a:solidFill>
                  <a:srgbClr val="18413E"/>
                </a:solidFill>
                <a:latin typeface="Arial" panose="020B0604020202020204" pitchFamily="34" charset="0"/>
                <a:ea typeface="Arial" panose="020B0604020202020204" pitchFamily="34" charset="0"/>
              </a:rPr>
              <a:t>    Technology</a:t>
            </a:r>
            <a:endParaRPr lang="en-US" sz="2400" kern="100" dirty="0">
              <a:solidFill>
                <a:srgbClr val="18413E"/>
              </a:solidFill>
              <a:effectLst/>
              <a:latin typeface="Arial" panose="020B0604020202020204" pitchFamily="34" charset="0"/>
              <a:ea typeface="Arial" panose="020B0604020202020204" pitchFamily="34" charset="0"/>
            </a:endParaRPr>
          </a:p>
        </p:txBody>
      </p:sp>
      <p:sp>
        <p:nvSpPr>
          <p:cNvPr id="10" name="Rectangle 11">
            <a:extLst>
              <a:ext uri="{FF2B5EF4-FFF2-40B4-BE49-F238E27FC236}">
                <a16:creationId xmlns:a16="http://schemas.microsoft.com/office/drawing/2014/main" id="{7CFBF810-0A4D-7AED-FF61-DE1D86E49516}"/>
              </a:ext>
            </a:extLst>
          </p:cNvPr>
          <p:cNvSpPr/>
          <p:nvPr/>
        </p:nvSpPr>
        <p:spPr>
          <a:xfrm>
            <a:off x="8123237" y="3847590"/>
            <a:ext cx="4068763" cy="2379218"/>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pic>
        <p:nvPicPr>
          <p:cNvPr id="9" name="Picture 8">
            <a:extLst>
              <a:ext uri="{FF2B5EF4-FFF2-40B4-BE49-F238E27FC236}">
                <a16:creationId xmlns:a16="http://schemas.microsoft.com/office/drawing/2014/main" id="{98561E0F-E0CF-7672-A9D0-0F1077D95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44573" y="1568726"/>
            <a:ext cx="6314660" cy="315733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a:extLst>
              <a:ext uri="{FF2B5EF4-FFF2-40B4-BE49-F238E27FC236}">
                <a16:creationId xmlns:a16="http://schemas.microsoft.com/office/drawing/2014/main" id="{303ACBC3-02E8-91FA-3D31-A86131E1C3F0}"/>
              </a:ext>
            </a:extLst>
          </p:cNvPr>
          <p:cNvSpPr/>
          <p:nvPr/>
        </p:nvSpPr>
        <p:spPr>
          <a:xfrm>
            <a:off x="0" y="6256338"/>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6" name="Rectangle 15">
            <a:extLst>
              <a:ext uri="{FF2B5EF4-FFF2-40B4-BE49-F238E27FC236}">
                <a16:creationId xmlns:a16="http://schemas.microsoft.com/office/drawing/2014/main" id="{2054BA2C-F30B-E8F1-45A7-6BEABA1C2C04}"/>
              </a:ext>
            </a:extLst>
          </p:cNvPr>
          <p:cNvSpPr/>
          <p:nvPr/>
        </p:nvSpPr>
        <p:spPr>
          <a:xfrm>
            <a:off x="11256884" y="0"/>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7" name="TextBox 14">
            <a:extLst>
              <a:ext uri="{FF2B5EF4-FFF2-40B4-BE49-F238E27FC236}">
                <a16:creationId xmlns:a16="http://schemas.microsoft.com/office/drawing/2014/main" id="{365EE1A5-C275-EDD1-FDD5-C770B28D8594}"/>
              </a:ext>
            </a:extLst>
          </p:cNvPr>
          <p:cNvSpPr txBox="1"/>
          <p:nvPr/>
        </p:nvSpPr>
        <p:spPr>
          <a:xfrm>
            <a:off x="4979925" y="628726"/>
            <a:ext cx="5331988" cy="9233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5400" dirty="0"/>
              <a:t>Agriculture</a:t>
            </a:r>
            <a:endParaRPr sz="5400" dirty="0"/>
          </a:p>
        </p:txBody>
      </p:sp>
      <p:pic>
        <p:nvPicPr>
          <p:cNvPr id="13" name="Picture Placeholder 12">
            <a:extLst>
              <a:ext uri="{FF2B5EF4-FFF2-40B4-BE49-F238E27FC236}">
                <a16:creationId xmlns:a16="http://schemas.microsoft.com/office/drawing/2014/main" id="{082C4ADA-89C1-1184-9AF0-8DC75E345626}"/>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30635" r="30635"/>
          <a:stretch>
            <a:fillRect/>
          </a:stretch>
        </p:blipFill>
        <p:spPr>
          <a:xfrm>
            <a:off x="0" y="0"/>
            <a:ext cx="4442791" cy="6256338"/>
          </a:xfrm>
        </p:spPr>
      </p:pic>
      <p:sp>
        <p:nvSpPr>
          <p:cNvPr id="14" name="TextBox 13">
            <a:extLst>
              <a:ext uri="{FF2B5EF4-FFF2-40B4-BE49-F238E27FC236}">
                <a16:creationId xmlns:a16="http://schemas.microsoft.com/office/drawing/2014/main" id="{15ED0972-B778-C6C3-B090-56323C6AECED}"/>
              </a:ext>
            </a:extLst>
          </p:cNvPr>
          <p:cNvSpPr txBox="1"/>
          <p:nvPr/>
        </p:nvSpPr>
        <p:spPr>
          <a:xfrm>
            <a:off x="5049497" y="1602705"/>
            <a:ext cx="613029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just"/>
            <a:r>
              <a:rPr lang="en-US" sz="1800" kern="100" dirty="0">
                <a:solidFill>
                  <a:srgbClr val="0E101A"/>
                </a:solidFill>
                <a:effectLst/>
                <a:latin typeface="Arial" panose="020B0604020202020204" pitchFamily="34" charset="0"/>
                <a:ea typeface="Arial" panose="020B0604020202020204" pitchFamily="34" charset="0"/>
              </a:rPr>
              <a:t>Agriculture is one of the primary sectors of the Bangladeshi economy, accounting for approximately 14% of the GDP and employing nearly 40% of the labor force.</a:t>
            </a:r>
          </a:p>
        </p:txBody>
      </p:sp>
      <p:sp>
        <p:nvSpPr>
          <p:cNvPr id="15" name="TextBox 14">
            <a:extLst>
              <a:ext uri="{FF2B5EF4-FFF2-40B4-BE49-F238E27FC236}">
                <a16:creationId xmlns:a16="http://schemas.microsoft.com/office/drawing/2014/main" id="{0BC9AFCC-53CE-E88F-8F21-D0BA4F4D2583}"/>
              </a:ext>
            </a:extLst>
          </p:cNvPr>
          <p:cNvSpPr txBox="1"/>
          <p:nvPr/>
        </p:nvSpPr>
        <p:spPr>
          <a:xfrm>
            <a:off x="5124838" y="2510267"/>
            <a:ext cx="60525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800" kern="100" dirty="0">
                <a:solidFill>
                  <a:srgbClr val="0E101A"/>
                </a:solidFill>
                <a:effectLst/>
                <a:latin typeface="Arial" panose="020B0604020202020204" pitchFamily="34" charset="0"/>
                <a:ea typeface="Arial" panose="020B0604020202020204" pitchFamily="34" charset="0"/>
              </a:rPr>
              <a:t>The main crops produced in Bangladesh include rice, wheat, maize, jute, tea, and sugarcane.</a:t>
            </a:r>
          </a:p>
        </p:txBody>
      </p:sp>
      <p:pic>
        <p:nvPicPr>
          <p:cNvPr id="16" name="Picture 15">
            <a:extLst>
              <a:ext uri="{FF2B5EF4-FFF2-40B4-BE49-F238E27FC236}">
                <a16:creationId xmlns:a16="http://schemas.microsoft.com/office/drawing/2014/main" id="{E3292716-3327-A8EB-8BAB-90A5BB24C859}"/>
              </a:ext>
            </a:extLst>
          </p:cNvPr>
          <p:cNvPicPr/>
          <p:nvPr/>
        </p:nvPicPr>
        <p:blipFill>
          <a:blip r:embed="rId3"/>
          <a:stretch>
            <a:fillRect/>
          </a:stretch>
        </p:blipFill>
        <p:spPr>
          <a:xfrm>
            <a:off x="5124838" y="3234550"/>
            <a:ext cx="4939747" cy="2972093"/>
          </a:xfrm>
          <a:prstGeom prst="rect">
            <a:avLst/>
          </a:prstGeom>
        </p:spPr>
      </p:pic>
    </p:spTree>
    <p:extLst>
      <p:ext uri="{BB962C8B-B14F-4D97-AF65-F5344CB8AC3E}">
        <p14:creationId xmlns:p14="http://schemas.microsoft.com/office/powerpoint/2010/main" val="2466395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9AF893F8-B775-98E9-838C-1DAB80AD5D79}"/>
              </a:ext>
            </a:extLst>
          </p:cNvPr>
          <p:cNvPicPr>
            <a:picLocks noGrp="1" noChangeAspect="1"/>
          </p:cNvPicPr>
          <p:nvPr>
            <p:ph type="pic" sz="quarter" idx="22"/>
          </p:nvPr>
        </p:nvPicPr>
        <p:blipFill>
          <a:blip r:embed="rId2">
            <a:extLst>
              <a:ext uri="{28A0092B-C50C-407E-A947-70E740481C1C}">
                <a14:useLocalDpi xmlns:a14="http://schemas.microsoft.com/office/drawing/2010/main" val="0"/>
              </a:ext>
            </a:extLst>
          </a:blip>
          <a:srcRect l="14998" r="14998"/>
          <a:stretch>
            <a:fillRect/>
          </a:stretch>
        </p:blipFill>
        <p:spPr/>
      </p:pic>
      <p:sp>
        <p:nvSpPr>
          <p:cNvPr id="9" name="Rectangle 12">
            <a:extLst>
              <a:ext uri="{FF2B5EF4-FFF2-40B4-BE49-F238E27FC236}">
                <a16:creationId xmlns:a16="http://schemas.microsoft.com/office/drawing/2014/main" id="{C2D3A901-5791-223E-0CBF-E1385E2979B8}"/>
              </a:ext>
            </a:extLst>
          </p:cNvPr>
          <p:cNvSpPr/>
          <p:nvPr/>
        </p:nvSpPr>
        <p:spPr>
          <a:xfrm>
            <a:off x="9273209" y="-1"/>
            <a:ext cx="2918791" cy="2604053"/>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pic>
        <p:nvPicPr>
          <p:cNvPr id="6" name="Picture Placeholder 5">
            <a:extLst>
              <a:ext uri="{FF2B5EF4-FFF2-40B4-BE49-F238E27FC236}">
                <a16:creationId xmlns:a16="http://schemas.microsoft.com/office/drawing/2014/main" id="{CAA98436-CBD1-3D29-25F6-745B65746FF1}"/>
              </a:ext>
            </a:extLst>
          </p:cNvPr>
          <p:cNvPicPr>
            <a:picLocks noGrp="1" noChangeAspect="1"/>
          </p:cNvPicPr>
          <p:nvPr>
            <p:ph type="pic" sz="quarter" idx="21"/>
          </p:nvPr>
        </p:nvPicPr>
        <p:blipFill>
          <a:blip r:embed="rId3">
            <a:extLst>
              <a:ext uri="{28A0092B-C50C-407E-A947-70E740481C1C}">
                <a14:useLocalDpi xmlns:a14="http://schemas.microsoft.com/office/drawing/2010/main" val="0"/>
              </a:ext>
            </a:extLst>
          </a:blip>
          <a:srcRect l="16307" r="16307"/>
          <a:stretch>
            <a:fillRect/>
          </a:stretch>
        </p:blipFill>
        <p:spPr>
          <a:xfrm>
            <a:off x="7096405" y="-1"/>
            <a:ext cx="3768726" cy="3558209"/>
          </a:xfrm>
        </p:spPr>
      </p:pic>
      <p:sp>
        <p:nvSpPr>
          <p:cNvPr id="10" name="Rectangle 5">
            <a:extLst>
              <a:ext uri="{FF2B5EF4-FFF2-40B4-BE49-F238E27FC236}">
                <a16:creationId xmlns:a16="http://schemas.microsoft.com/office/drawing/2014/main" id="{9123C1E6-F7A7-F98B-BEA7-29BFC07D1690}"/>
              </a:ext>
            </a:extLst>
          </p:cNvPr>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11" name="TextBox 14">
            <a:extLst>
              <a:ext uri="{FF2B5EF4-FFF2-40B4-BE49-F238E27FC236}">
                <a16:creationId xmlns:a16="http://schemas.microsoft.com/office/drawing/2014/main" id="{EE8516D7-235E-FE0E-EE6D-415DCB60B719}"/>
              </a:ext>
            </a:extLst>
          </p:cNvPr>
          <p:cNvSpPr txBox="1"/>
          <p:nvPr/>
        </p:nvSpPr>
        <p:spPr>
          <a:xfrm>
            <a:off x="666919" y="1632156"/>
            <a:ext cx="5331988" cy="14465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dirty="0"/>
              <a:t>Manufacturing &amp; Industries</a:t>
            </a:r>
            <a:endParaRPr sz="4400" dirty="0"/>
          </a:p>
        </p:txBody>
      </p:sp>
      <p:sp>
        <p:nvSpPr>
          <p:cNvPr id="12" name="TextBox 11">
            <a:extLst>
              <a:ext uri="{FF2B5EF4-FFF2-40B4-BE49-F238E27FC236}">
                <a16:creationId xmlns:a16="http://schemas.microsoft.com/office/drawing/2014/main" id="{37BBEA83-8D7C-165F-961A-0FF4E02DFC35}"/>
              </a:ext>
            </a:extLst>
          </p:cNvPr>
          <p:cNvSpPr txBox="1"/>
          <p:nvPr/>
        </p:nvSpPr>
        <p:spPr>
          <a:xfrm>
            <a:off x="668699" y="3258024"/>
            <a:ext cx="587124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manufacturing sector is the second-largest sector of the Bangladeshi economy, accounting for around 28% of the GDP.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3" name="TextBox 12">
            <a:extLst>
              <a:ext uri="{FF2B5EF4-FFF2-40B4-BE49-F238E27FC236}">
                <a16:creationId xmlns:a16="http://schemas.microsoft.com/office/drawing/2014/main" id="{2EC84D4D-C6CD-6E92-F58C-D9D33771457B}"/>
              </a:ext>
            </a:extLst>
          </p:cNvPr>
          <p:cNvSpPr txBox="1"/>
          <p:nvPr/>
        </p:nvSpPr>
        <p:spPr>
          <a:xfrm>
            <a:off x="668699" y="4181352"/>
            <a:ext cx="587124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just"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The country has been increasingly shifting towards labor-intensive manufacturing, particularly in the garment and textile industries, which account for more than 80% of total exports.</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6984584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9970CEB6-58AA-3589-E1CB-536C84D1D7E5}"/>
              </a:ext>
            </a:extLst>
          </p:cNvPr>
          <p:cNvPicPr>
            <a:picLocks noGrp="1" noChangeAspect="1"/>
          </p:cNvPicPr>
          <p:nvPr>
            <p:ph type="pic" idx="21"/>
          </p:nvPr>
        </p:nvPicPr>
        <p:blipFill>
          <a:blip r:embed="rId2">
            <a:extLst>
              <a:ext uri="{28A0092B-C50C-407E-A947-70E740481C1C}">
                <a14:useLocalDpi xmlns:a14="http://schemas.microsoft.com/office/drawing/2010/main" val="0"/>
              </a:ext>
            </a:extLst>
          </a:blip>
          <a:srcRect t="25527" b="25527"/>
          <a:stretch>
            <a:fillRect/>
          </a:stretch>
        </p:blipFill>
        <p:spPr>
          <a:xfrm>
            <a:off x="2" y="0"/>
            <a:ext cx="12191998" cy="3617843"/>
          </a:xfrm>
        </p:spPr>
      </p:pic>
      <p:sp>
        <p:nvSpPr>
          <p:cNvPr id="12" name="TextBox 14">
            <a:extLst>
              <a:ext uri="{FF2B5EF4-FFF2-40B4-BE49-F238E27FC236}">
                <a16:creationId xmlns:a16="http://schemas.microsoft.com/office/drawing/2014/main" id="{F7DB240B-9347-EE38-914C-E79357FC1B60}"/>
              </a:ext>
            </a:extLst>
          </p:cNvPr>
          <p:cNvSpPr txBox="1"/>
          <p:nvPr/>
        </p:nvSpPr>
        <p:spPr>
          <a:xfrm>
            <a:off x="638096" y="3995295"/>
            <a:ext cx="5331988" cy="7694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4400" dirty="0"/>
              <a:t>Remittance</a:t>
            </a:r>
            <a:endParaRPr sz="4400" dirty="0"/>
          </a:p>
        </p:txBody>
      </p:sp>
      <p:sp>
        <p:nvSpPr>
          <p:cNvPr id="13" name="TextBox 12">
            <a:extLst>
              <a:ext uri="{FF2B5EF4-FFF2-40B4-BE49-F238E27FC236}">
                <a16:creationId xmlns:a16="http://schemas.microsoft.com/office/drawing/2014/main" id="{DBBB9A11-A221-61C2-C6FA-CD23074DA2D5}"/>
              </a:ext>
            </a:extLst>
          </p:cNvPr>
          <p:cNvSpPr txBox="1"/>
          <p:nvPr/>
        </p:nvSpPr>
        <p:spPr>
          <a:xfrm>
            <a:off x="638096" y="4764736"/>
            <a:ext cx="1043508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Remittances from overseas workers are a significant source of income for many Bangladeshi families, accounting for around 7% of GDP. </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4" name="TextBox 13">
            <a:extLst>
              <a:ext uri="{FF2B5EF4-FFF2-40B4-BE49-F238E27FC236}">
                <a16:creationId xmlns:a16="http://schemas.microsoft.com/office/drawing/2014/main" id="{1BFF818D-74F5-D4CA-CB2E-3FA2E1DBD925}"/>
              </a:ext>
            </a:extLst>
          </p:cNvPr>
          <p:cNvSpPr txBox="1"/>
          <p:nvPr/>
        </p:nvSpPr>
        <p:spPr>
          <a:xfrm>
            <a:off x="638096" y="5342668"/>
            <a:ext cx="104350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1800" dirty="0">
                <a:solidFill>
                  <a:srgbClr val="0E101A"/>
                </a:solidFill>
                <a:effectLst/>
                <a:latin typeface="Arial" panose="020B0604020202020204" pitchFamily="34" charset="0"/>
                <a:ea typeface="Arial" panose="020B0604020202020204" pitchFamily="34" charset="0"/>
              </a:rPr>
              <a:t>Bangladesh has a large number of migrant workers, primarily in the Middle East and Southeast Asia.</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15" name="Rectangle 5">
            <a:extLst>
              <a:ext uri="{FF2B5EF4-FFF2-40B4-BE49-F238E27FC236}">
                <a16:creationId xmlns:a16="http://schemas.microsoft.com/office/drawing/2014/main" id="{B17CA942-9C96-676D-1A3B-B2285CC9B5D1}"/>
              </a:ext>
            </a:extLst>
          </p:cNvPr>
          <p:cNvSpPr/>
          <p:nvPr/>
        </p:nvSpPr>
        <p:spPr>
          <a:xfrm>
            <a:off x="0" y="6510601"/>
            <a:ext cx="12192000" cy="369330"/>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Tree>
    <p:extLst>
      <p:ext uri="{BB962C8B-B14F-4D97-AF65-F5344CB8AC3E}">
        <p14:creationId xmlns:p14="http://schemas.microsoft.com/office/powerpoint/2010/main" val="5183664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1052</TotalTime>
  <Words>851</Words>
  <Application>Microsoft Office PowerPoint</Application>
  <PresentationFormat>Widescreen</PresentationFormat>
  <Paragraphs>75</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Helvetica</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Abdur Razzak</cp:lastModifiedBy>
  <cp:revision>13</cp:revision>
  <dcterms:modified xsi:type="dcterms:W3CDTF">2023-05-16T08:48:18Z</dcterms:modified>
</cp:coreProperties>
</file>